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8" r:id="rId3"/>
    <p:sldId id="279" r:id="rId4"/>
    <p:sldId id="280" r:id="rId5"/>
    <p:sldId id="281" r:id="rId6"/>
    <p:sldId id="257" r:id="rId7"/>
    <p:sldId id="258" r:id="rId8"/>
    <p:sldId id="259" r:id="rId9"/>
    <p:sldId id="260" r:id="rId10"/>
    <p:sldId id="261" r:id="rId11"/>
    <p:sldId id="271" r:id="rId12"/>
    <p:sldId id="263" r:id="rId13"/>
    <p:sldId id="272" r:id="rId14"/>
    <p:sldId id="273" r:id="rId15"/>
    <p:sldId id="274" r:id="rId16"/>
    <p:sldId id="275" r:id="rId17"/>
    <p:sldId id="276" r:id="rId18"/>
    <p:sldId id="277" r:id="rId19"/>
    <p:sldId id="282" r:id="rId20"/>
    <p:sldId id="283" r:id="rId21"/>
    <p:sldId id="284" r:id="rId22"/>
    <p:sldId id="285" r:id="rId23"/>
    <p:sldId id="286" r:id="rId24"/>
    <p:sldId id="287" r:id="rId25"/>
    <p:sldId id="288" r:id="rId26"/>
    <p:sldId id="290" r:id="rId27"/>
    <p:sldId id="291" r:id="rId28"/>
    <p:sldId id="293" r:id="rId2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FA"/>
    <a:srgbClr val="C25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1"/>
    <p:restoredTop sz="94610"/>
  </p:normalViewPr>
  <p:slideViewPr>
    <p:cSldViewPr snapToGrid="0" snapToObjects="1">
      <p:cViewPr varScale="1">
        <p:scale>
          <a:sx n="102" d="100"/>
          <a:sy n="102" d="100"/>
        </p:scale>
        <p:origin x="456"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1E3179-0238-F54E-87C4-DA6A335FE223}"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GB"/>
        </a:p>
      </dgm:t>
    </dgm:pt>
    <dgm:pt modelId="{ABE91F7D-9604-A44B-948E-F652C69BB3D9}">
      <dgm:prSet/>
      <dgm:spPr>
        <a:solidFill>
          <a:srgbClr val="FFD6FA"/>
        </a:solidFill>
      </dgm:spPr>
      <dgm:t>
        <a:bodyPr/>
        <a:lstStyle/>
        <a:p>
          <a:r>
            <a:rPr lang="en-US" dirty="0"/>
            <a:t>Hosted at least 10 trips</a:t>
          </a:r>
          <a:endParaRPr lang="en-GB" dirty="0"/>
        </a:p>
      </dgm:t>
    </dgm:pt>
    <dgm:pt modelId="{63CB6B61-0F5C-7C43-868A-0F1F81C2565E}" type="parTrans" cxnId="{9EA11D35-0649-9146-B01F-C74A2E98B7C2}">
      <dgm:prSet/>
      <dgm:spPr/>
      <dgm:t>
        <a:bodyPr/>
        <a:lstStyle/>
        <a:p>
          <a:endParaRPr lang="en-GB"/>
        </a:p>
      </dgm:t>
    </dgm:pt>
    <dgm:pt modelId="{29F86240-439D-794A-86CA-C3C198F490B6}" type="sibTrans" cxnId="{9EA11D35-0649-9146-B01F-C74A2E98B7C2}">
      <dgm:prSet/>
      <dgm:spPr/>
      <dgm:t>
        <a:bodyPr/>
        <a:lstStyle/>
        <a:p>
          <a:endParaRPr lang="en-GB"/>
        </a:p>
      </dgm:t>
    </dgm:pt>
    <dgm:pt modelId="{01CCDD84-E16F-DC43-A754-54815B7E2123}">
      <dgm:prSet/>
      <dgm:spPr>
        <a:solidFill>
          <a:srgbClr val="FFD6FA"/>
        </a:solidFill>
      </dgm:spPr>
      <dgm:t>
        <a:bodyPr/>
        <a:lstStyle/>
        <a:p>
          <a:r>
            <a:rPr lang="en-US"/>
            <a:t>Maintained a 90% response rate when responding to guests' requests</a:t>
          </a:r>
          <a:endParaRPr lang="en-GB"/>
        </a:p>
      </dgm:t>
    </dgm:pt>
    <dgm:pt modelId="{D7219B1A-B321-784D-9C30-3341110EA958}" type="parTrans" cxnId="{09369F78-CDCF-E943-B179-D5DFAC6F1891}">
      <dgm:prSet/>
      <dgm:spPr/>
      <dgm:t>
        <a:bodyPr/>
        <a:lstStyle/>
        <a:p>
          <a:endParaRPr lang="en-GB"/>
        </a:p>
      </dgm:t>
    </dgm:pt>
    <dgm:pt modelId="{563FFAE2-FA08-704F-8BB0-E6275DD29A43}" type="sibTrans" cxnId="{09369F78-CDCF-E943-B179-D5DFAC6F1891}">
      <dgm:prSet/>
      <dgm:spPr/>
      <dgm:t>
        <a:bodyPr/>
        <a:lstStyle/>
        <a:p>
          <a:endParaRPr lang="en-GB"/>
        </a:p>
      </dgm:t>
    </dgm:pt>
    <dgm:pt modelId="{2F1D3D1A-DAC8-5548-8B5D-8A451A6B639D}">
      <dgm:prSet/>
      <dgm:spPr>
        <a:solidFill>
          <a:srgbClr val="FFD6FA"/>
        </a:solidFill>
      </dgm:spPr>
      <dgm:t>
        <a:bodyPr/>
        <a:lstStyle/>
        <a:p>
          <a:r>
            <a:rPr lang="en-US"/>
            <a:t>Completed all confirmed reservations without cancellation</a:t>
          </a:r>
          <a:endParaRPr lang="en-GB"/>
        </a:p>
      </dgm:t>
    </dgm:pt>
    <dgm:pt modelId="{2D086741-4CD6-4A4B-AC2C-F532C715553B}" type="parTrans" cxnId="{F899D4B3-0C27-A048-808B-FA2B9BE40C62}">
      <dgm:prSet/>
      <dgm:spPr/>
      <dgm:t>
        <a:bodyPr/>
        <a:lstStyle/>
        <a:p>
          <a:endParaRPr lang="en-GB"/>
        </a:p>
      </dgm:t>
    </dgm:pt>
    <dgm:pt modelId="{D89AE0F4-B630-5347-9EFB-47E255B9281A}" type="sibTrans" cxnId="{F899D4B3-0C27-A048-808B-FA2B9BE40C62}">
      <dgm:prSet/>
      <dgm:spPr/>
      <dgm:t>
        <a:bodyPr/>
        <a:lstStyle/>
        <a:p>
          <a:endParaRPr lang="en-GB"/>
        </a:p>
      </dgm:t>
    </dgm:pt>
    <dgm:pt modelId="{265164A3-757B-4B43-94DD-A637FBFCCB36}">
      <dgm:prSet/>
      <dgm:spPr>
        <a:solidFill>
          <a:srgbClr val="FFD6FA"/>
        </a:solidFill>
      </dgm:spPr>
      <dgm:t>
        <a:bodyPr/>
        <a:lstStyle/>
        <a:p>
          <a:r>
            <a:rPr lang="en-US"/>
            <a:t>Received a 5-star review at least 80% of the time</a:t>
          </a:r>
          <a:endParaRPr lang="en-GB"/>
        </a:p>
      </dgm:t>
    </dgm:pt>
    <dgm:pt modelId="{1659AA51-44F0-5C44-B93C-2288926E676B}" type="parTrans" cxnId="{192AF423-4CD6-ED4C-99AC-5DEE1DDA3EE2}">
      <dgm:prSet/>
      <dgm:spPr/>
      <dgm:t>
        <a:bodyPr/>
        <a:lstStyle/>
        <a:p>
          <a:endParaRPr lang="en-GB"/>
        </a:p>
      </dgm:t>
    </dgm:pt>
    <dgm:pt modelId="{C9FFB0B2-C6F7-024B-87C0-35900B4CAF71}" type="sibTrans" cxnId="{192AF423-4CD6-ED4C-99AC-5DEE1DDA3EE2}">
      <dgm:prSet/>
      <dgm:spPr/>
      <dgm:t>
        <a:bodyPr/>
        <a:lstStyle/>
        <a:p>
          <a:endParaRPr lang="en-GB"/>
        </a:p>
      </dgm:t>
    </dgm:pt>
    <dgm:pt modelId="{C93F14E7-DB31-4146-BE87-80B4C3163DE7}" type="pres">
      <dgm:prSet presAssocID="{661E3179-0238-F54E-87C4-DA6A335FE223}" presName="Name0" presStyleCnt="0">
        <dgm:presLayoutVars>
          <dgm:dir/>
          <dgm:resizeHandles val="exact"/>
        </dgm:presLayoutVars>
      </dgm:prSet>
      <dgm:spPr/>
    </dgm:pt>
    <dgm:pt modelId="{3F7CC233-9634-B944-8DC2-A33E23B4B46F}" type="pres">
      <dgm:prSet presAssocID="{661E3179-0238-F54E-87C4-DA6A335FE223}" presName="fgShape" presStyleLbl="fgShp" presStyleIdx="0" presStyleCnt="1"/>
      <dgm:spPr>
        <a:solidFill>
          <a:srgbClr val="C257D7"/>
        </a:solidFill>
      </dgm:spPr>
    </dgm:pt>
    <dgm:pt modelId="{4A312CE5-8C01-EB4D-8E1C-EFCAED62F61C}" type="pres">
      <dgm:prSet presAssocID="{661E3179-0238-F54E-87C4-DA6A335FE223}" presName="linComp" presStyleCnt="0"/>
      <dgm:spPr/>
    </dgm:pt>
    <dgm:pt modelId="{E241F8F6-8858-7645-BC09-026CA19ECDBC}" type="pres">
      <dgm:prSet presAssocID="{ABE91F7D-9604-A44B-948E-F652C69BB3D9}" presName="compNode" presStyleCnt="0"/>
      <dgm:spPr/>
    </dgm:pt>
    <dgm:pt modelId="{9735C70B-08A7-7641-AA56-E56E6FE4A8AF}" type="pres">
      <dgm:prSet presAssocID="{ABE91F7D-9604-A44B-948E-F652C69BB3D9}" presName="bkgdShape" presStyleLbl="node1" presStyleIdx="0" presStyleCnt="4"/>
      <dgm:spPr/>
    </dgm:pt>
    <dgm:pt modelId="{FDE7D9C9-76F0-BB42-9E3D-89F651190447}" type="pres">
      <dgm:prSet presAssocID="{ABE91F7D-9604-A44B-948E-F652C69BB3D9}" presName="nodeTx" presStyleLbl="node1" presStyleIdx="0" presStyleCnt="4">
        <dgm:presLayoutVars>
          <dgm:bulletEnabled val="1"/>
        </dgm:presLayoutVars>
      </dgm:prSet>
      <dgm:spPr/>
    </dgm:pt>
    <dgm:pt modelId="{0DF3B199-798C-394E-89AB-0B6CAD709A05}" type="pres">
      <dgm:prSet presAssocID="{ABE91F7D-9604-A44B-948E-F652C69BB3D9}" presName="invisiNode" presStyleLbl="node1" presStyleIdx="0" presStyleCnt="4"/>
      <dgm:spPr/>
    </dgm:pt>
    <dgm:pt modelId="{3C0CF56A-B06B-0B45-B639-76C5FA9B39CD}" type="pres">
      <dgm:prSet presAssocID="{ABE91F7D-9604-A44B-948E-F652C69BB3D9}"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B3E922F-DD7E-AE4E-B982-890511ECEA87}" type="pres">
      <dgm:prSet presAssocID="{29F86240-439D-794A-86CA-C3C198F490B6}" presName="sibTrans" presStyleLbl="sibTrans2D1" presStyleIdx="0" presStyleCnt="0"/>
      <dgm:spPr/>
    </dgm:pt>
    <dgm:pt modelId="{0EBC9348-D0A9-794B-A621-B82D8AACE684}" type="pres">
      <dgm:prSet presAssocID="{01CCDD84-E16F-DC43-A754-54815B7E2123}" presName="compNode" presStyleCnt="0"/>
      <dgm:spPr/>
    </dgm:pt>
    <dgm:pt modelId="{BD672C4A-A8FF-0149-92EC-FF6D1A3634A6}" type="pres">
      <dgm:prSet presAssocID="{01CCDD84-E16F-DC43-A754-54815B7E2123}" presName="bkgdShape" presStyleLbl="node1" presStyleIdx="1" presStyleCnt="4"/>
      <dgm:spPr/>
    </dgm:pt>
    <dgm:pt modelId="{F589E335-5EF3-B74D-8126-06A6FA8645CC}" type="pres">
      <dgm:prSet presAssocID="{01CCDD84-E16F-DC43-A754-54815B7E2123}" presName="nodeTx" presStyleLbl="node1" presStyleIdx="1" presStyleCnt="4">
        <dgm:presLayoutVars>
          <dgm:bulletEnabled val="1"/>
        </dgm:presLayoutVars>
      </dgm:prSet>
      <dgm:spPr/>
    </dgm:pt>
    <dgm:pt modelId="{9C305E68-1571-9742-9B10-72F2FF654085}" type="pres">
      <dgm:prSet presAssocID="{01CCDD84-E16F-DC43-A754-54815B7E2123}" presName="invisiNode" presStyleLbl="node1" presStyleIdx="1" presStyleCnt="4"/>
      <dgm:spPr/>
    </dgm:pt>
    <dgm:pt modelId="{BA322D00-5231-C34E-8EDF-C08B622DAC16}" type="pres">
      <dgm:prSet presAssocID="{01CCDD84-E16F-DC43-A754-54815B7E2123}" presName="imagNode" presStyleLbl="fgImgPlace1" presStyleIdx="1"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0E26C20-A366-8840-80BA-80A6F308489F}" type="pres">
      <dgm:prSet presAssocID="{563FFAE2-FA08-704F-8BB0-E6275DD29A43}" presName="sibTrans" presStyleLbl="sibTrans2D1" presStyleIdx="0" presStyleCnt="0"/>
      <dgm:spPr/>
    </dgm:pt>
    <dgm:pt modelId="{02D521DF-6BC3-474E-B079-B62A51D27303}" type="pres">
      <dgm:prSet presAssocID="{2F1D3D1A-DAC8-5548-8B5D-8A451A6B639D}" presName="compNode" presStyleCnt="0"/>
      <dgm:spPr/>
    </dgm:pt>
    <dgm:pt modelId="{835107F2-82F4-1747-92B3-C457D383A200}" type="pres">
      <dgm:prSet presAssocID="{2F1D3D1A-DAC8-5548-8B5D-8A451A6B639D}" presName="bkgdShape" presStyleLbl="node1" presStyleIdx="2" presStyleCnt="4"/>
      <dgm:spPr/>
    </dgm:pt>
    <dgm:pt modelId="{E59563A0-B37F-8447-8D27-D584DD19C61C}" type="pres">
      <dgm:prSet presAssocID="{2F1D3D1A-DAC8-5548-8B5D-8A451A6B639D}" presName="nodeTx" presStyleLbl="node1" presStyleIdx="2" presStyleCnt="4">
        <dgm:presLayoutVars>
          <dgm:bulletEnabled val="1"/>
        </dgm:presLayoutVars>
      </dgm:prSet>
      <dgm:spPr/>
    </dgm:pt>
    <dgm:pt modelId="{F1BF1C8E-94C6-4E40-A883-6D495BF0D730}" type="pres">
      <dgm:prSet presAssocID="{2F1D3D1A-DAC8-5548-8B5D-8A451A6B639D}" presName="invisiNode" presStyleLbl="node1" presStyleIdx="2" presStyleCnt="4"/>
      <dgm:spPr/>
    </dgm:pt>
    <dgm:pt modelId="{CD0FB7D5-BFF5-7741-B10C-9F4953A29222}" type="pres">
      <dgm:prSet presAssocID="{2F1D3D1A-DAC8-5548-8B5D-8A451A6B639D}" presName="imagNode" presStyleLbl="fgImgPlace1" presStyleIdx="2"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02175D8-2B9A-204E-A998-E3859C5F2491}" type="pres">
      <dgm:prSet presAssocID="{D89AE0F4-B630-5347-9EFB-47E255B9281A}" presName="sibTrans" presStyleLbl="sibTrans2D1" presStyleIdx="0" presStyleCnt="0"/>
      <dgm:spPr/>
    </dgm:pt>
    <dgm:pt modelId="{D19FEF2A-5EF5-D944-8E8C-A96590E29A32}" type="pres">
      <dgm:prSet presAssocID="{265164A3-757B-4B43-94DD-A637FBFCCB36}" presName="compNode" presStyleCnt="0"/>
      <dgm:spPr/>
    </dgm:pt>
    <dgm:pt modelId="{ACAA9A74-8A23-D549-B477-B0E6069FB87C}" type="pres">
      <dgm:prSet presAssocID="{265164A3-757B-4B43-94DD-A637FBFCCB36}" presName="bkgdShape" presStyleLbl="node1" presStyleIdx="3" presStyleCnt="4"/>
      <dgm:spPr/>
    </dgm:pt>
    <dgm:pt modelId="{D47571B8-BD11-AF44-8753-E9E6A6EBE30F}" type="pres">
      <dgm:prSet presAssocID="{265164A3-757B-4B43-94DD-A637FBFCCB36}" presName="nodeTx" presStyleLbl="node1" presStyleIdx="3" presStyleCnt="4">
        <dgm:presLayoutVars>
          <dgm:bulletEnabled val="1"/>
        </dgm:presLayoutVars>
      </dgm:prSet>
      <dgm:spPr/>
    </dgm:pt>
    <dgm:pt modelId="{AB6D4D1C-D72E-9843-AAB2-8F86A7FAC8CA}" type="pres">
      <dgm:prSet presAssocID="{265164A3-757B-4B43-94DD-A637FBFCCB36}" presName="invisiNode" presStyleLbl="node1" presStyleIdx="3" presStyleCnt="4"/>
      <dgm:spPr/>
    </dgm:pt>
    <dgm:pt modelId="{EC4264A8-8A8E-9445-B708-75B50525EA91}" type="pres">
      <dgm:prSet presAssocID="{265164A3-757B-4B43-94DD-A637FBFCCB36}" presName="imagNode" presStyleLbl="fgImgPlace1" presStyleIdx="3"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Lst>
  <dgm:cxnLst>
    <dgm:cxn modelId="{A7DC8C17-D155-3B4A-AB73-4C32423CE310}" type="presOf" srcId="{2F1D3D1A-DAC8-5548-8B5D-8A451A6B639D}" destId="{835107F2-82F4-1747-92B3-C457D383A200}" srcOrd="0" destOrd="0" presId="urn:microsoft.com/office/officeart/2005/8/layout/hList7"/>
    <dgm:cxn modelId="{192AF423-4CD6-ED4C-99AC-5DEE1DDA3EE2}" srcId="{661E3179-0238-F54E-87C4-DA6A335FE223}" destId="{265164A3-757B-4B43-94DD-A637FBFCCB36}" srcOrd="3" destOrd="0" parTransId="{1659AA51-44F0-5C44-B93C-2288926E676B}" sibTransId="{C9FFB0B2-C6F7-024B-87C0-35900B4CAF71}"/>
    <dgm:cxn modelId="{F3D8C527-2908-9741-ACD6-A1447B8578DA}" type="presOf" srcId="{265164A3-757B-4B43-94DD-A637FBFCCB36}" destId="{ACAA9A74-8A23-D549-B477-B0E6069FB87C}" srcOrd="0" destOrd="0" presId="urn:microsoft.com/office/officeart/2005/8/layout/hList7"/>
    <dgm:cxn modelId="{9EA11D35-0649-9146-B01F-C74A2E98B7C2}" srcId="{661E3179-0238-F54E-87C4-DA6A335FE223}" destId="{ABE91F7D-9604-A44B-948E-F652C69BB3D9}" srcOrd="0" destOrd="0" parTransId="{63CB6B61-0F5C-7C43-868A-0F1F81C2565E}" sibTransId="{29F86240-439D-794A-86CA-C3C198F490B6}"/>
    <dgm:cxn modelId="{70C3C966-6CE6-B449-95D1-969D58478115}" type="presOf" srcId="{01CCDD84-E16F-DC43-A754-54815B7E2123}" destId="{BD672C4A-A8FF-0149-92EC-FF6D1A3634A6}" srcOrd="0" destOrd="0" presId="urn:microsoft.com/office/officeart/2005/8/layout/hList7"/>
    <dgm:cxn modelId="{F688346C-712E-3348-B768-110EE2F4E3C4}" type="presOf" srcId="{D89AE0F4-B630-5347-9EFB-47E255B9281A}" destId="{602175D8-2B9A-204E-A998-E3859C5F2491}" srcOrd="0" destOrd="0" presId="urn:microsoft.com/office/officeart/2005/8/layout/hList7"/>
    <dgm:cxn modelId="{09369F78-CDCF-E943-B179-D5DFAC6F1891}" srcId="{661E3179-0238-F54E-87C4-DA6A335FE223}" destId="{01CCDD84-E16F-DC43-A754-54815B7E2123}" srcOrd="1" destOrd="0" parTransId="{D7219B1A-B321-784D-9C30-3341110EA958}" sibTransId="{563FFAE2-FA08-704F-8BB0-E6275DD29A43}"/>
    <dgm:cxn modelId="{8FB29F7B-1977-4442-B67D-02E3DEC1A7CD}" type="presOf" srcId="{29F86240-439D-794A-86CA-C3C198F490B6}" destId="{6B3E922F-DD7E-AE4E-B982-890511ECEA87}" srcOrd="0" destOrd="0" presId="urn:microsoft.com/office/officeart/2005/8/layout/hList7"/>
    <dgm:cxn modelId="{B037297C-4EDC-484C-A700-8F083B7A7989}" type="presOf" srcId="{661E3179-0238-F54E-87C4-DA6A335FE223}" destId="{C93F14E7-DB31-4146-BE87-80B4C3163DE7}" srcOrd="0" destOrd="0" presId="urn:microsoft.com/office/officeart/2005/8/layout/hList7"/>
    <dgm:cxn modelId="{EF58187F-AF5C-4140-88FF-F11E46721D74}" type="presOf" srcId="{563FFAE2-FA08-704F-8BB0-E6275DD29A43}" destId="{10E26C20-A366-8840-80BA-80A6F308489F}" srcOrd="0" destOrd="0" presId="urn:microsoft.com/office/officeart/2005/8/layout/hList7"/>
    <dgm:cxn modelId="{4F070981-81E0-2A47-9C21-C67A0F0D2889}" type="presOf" srcId="{265164A3-757B-4B43-94DD-A637FBFCCB36}" destId="{D47571B8-BD11-AF44-8753-E9E6A6EBE30F}" srcOrd="1" destOrd="0" presId="urn:microsoft.com/office/officeart/2005/8/layout/hList7"/>
    <dgm:cxn modelId="{E4575C8B-9108-2F48-9993-AEA235356E49}" type="presOf" srcId="{01CCDD84-E16F-DC43-A754-54815B7E2123}" destId="{F589E335-5EF3-B74D-8126-06A6FA8645CC}" srcOrd="1" destOrd="0" presId="urn:microsoft.com/office/officeart/2005/8/layout/hList7"/>
    <dgm:cxn modelId="{5058B990-0B0A-0141-BD74-A370DE43CFAF}" type="presOf" srcId="{2F1D3D1A-DAC8-5548-8B5D-8A451A6B639D}" destId="{E59563A0-B37F-8447-8D27-D584DD19C61C}" srcOrd="1" destOrd="0" presId="urn:microsoft.com/office/officeart/2005/8/layout/hList7"/>
    <dgm:cxn modelId="{C36FCF93-7371-9B42-AB29-CA7126F0ACEA}" type="presOf" srcId="{ABE91F7D-9604-A44B-948E-F652C69BB3D9}" destId="{FDE7D9C9-76F0-BB42-9E3D-89F651190447}" srcOrd="1" destOrd="0" presId="urn:microsoft.com/office/officeart/2005/8/layout/hList7"/>
    <dgm:cxn modelId="{F899D4B3-0C27-A048-808B-FA2B9BE40C62}" srcId="{661E3179-0238-F54E-87C4-DA6A335FE223}" destId="{2F1D3D1A-DAC8-5548-8B5D-8A451A6B639D}" srcOrd="2" destOrd="0" parTransId="{2D086741-4CD6-4A4B-AC2C-F532C715553B}" sibTransId="{D89AE0F4-B630-5347-9EFB-47E255B9281A}"/>
    <dgm:cxn modelId="{222CBFDC-062D-0840-89A2-74B9B44BF485}" type="presOf" srcId="{ABE91F7D-9604-A44B-948E-F652C69BB3D9}" destId="{9735C70B-08A7-7641-AA56-E56E6FE4A8AF}" srcOrd="0" destOrd="0" presId="urn:microsoft.com/office/officeart/2005/8/layout/hList7"/>
    <dgm:cxn modelId="{4A2B93DC-89F3-AA41-BBC7-47D00AC5A030}" type="presParOf" srcId="{C93F14E7-DB31-4146-BE87-80B4C3163DE7}" destId="{3F7CC233-9634-B944-8DC2-A33E23B4B46F}" srcOrd="0" destOrd="0" presId="urn:microsoft.com/office/officeart/2005/8/layout/hList7"/>
    <dgm:cxn modelId="{F7C9F6B9-CA63-3647-8F89-86778DC4D2C9}" type="presParOf" srcId="{C93F14E7-DB31-4146-BE87-80B4C3163DE7}" destId="{4A312CE5-8C01-EB4D-8E1C-EFCAED62F61C}" srcOrd="1" destOrd="0" presId="urn:microsoft.com/office/officeart/2005/8/layout/hList7"/>
    <dgm:cxn modelId="{D8AE5B67-1818-1D45-B5A8-F3E237151DB2}" type="presParOf" srcId="{4A312CE5-8C01-EB4D-8E1C-EFCAED62F61C}" destId="{E241F8F6-8858-7645-BC09-026CA19ECDBC}" srcOrd="0" destOrd="0" presId="urn:microsoft.com/office/officeart/2005/8/layout/hList7"/>
    <dgm:cxn modelId="{4C84372A-073A-A844-A773-77125A5E6AF4}" type="presParOf" srcId="{E241F8F6-8858-7645-BC09-026CA19ECDBC}" destId="{9735C70B-08A7-7641-AA56-E56E6FE4A8AF}" srcOrd="0" destOrd="0" presId="urn:microsoft.com/office/officeart/2005/8/layout/hList7"/>
    <dgm:cxn modelId="{0BC1A074-8908-3245-8163-0B8CEDBD22EB}" type="presParOf" srcId="{E241F8F6-8858-7645-BC09-026CA19ECDBC}" destId="{FDE7D9C9-76F0-BB42-9E3D-89F651190447}" srcOrd="1" destOrd="0" presId="urn:microsoft.com/office/officeart/2005/8/layout/hList7"/>
    <dgm:cxn modelId="{9BF3316F-1FC6-C84C-9A81-975490FFE04A}" type="presParOf" srcId="{E241F8F6-8858-7645-BC09-026CA19ECDBC}" destId="{0DF3B199-798C-394E-89AB-0B6CAD709A05}" srcOrd="2" destOrd="0" presId="urn:microsoft.com/office/officeart/2005/8/layout/hList7"/>
    <dgm:cxn modelId="{9F661CA7-F898-094A-B520-1259D12E3091}" type="presParOf" srcId="{E241F8F6-8858-7645-BC09-026CA19ECDBC}" destId="{3C0CF56A-B06B-0B45-B639-76C5FA9B39CD}" srcOrd="3" destOrd="0" presId="urn:microsoft.com/office/officeart/2005/8/layout/hList7"/>
    <dgm:cxn modelId="{67359365-49D1-1141-9839-01BA945E144B}" type="presParOf" srcId="{4A312CE5-8C01-EB4D-8E1C-EFCAED62F61C}" destId="{6B3E922F-DD7E-AE4E-B982-890511ECEA87}" srcOrd="1" destOrd="0" presId="urn:microsoft.com/office/officeart/2005/8/layout/hList7"/>
    <dgm:cxn modelId="{136D6ED7-8D12-AA48-B83B-97AD6F0F2476}" type="presParOf" srcId="{4A312CE5-8C01-EB4D-8E1C-EFCAED62F61C}" destId="{0EBC9348-D0A9-794B-A621-B82D8AACE684}" srcOrd="2" destOrd="0" presId="urn:microsoft.com/office/officeart/2005/8/layout/hList7"/>
    <dgm:cxn modelId="{9D4A5498-0C18-834D-8DC9-D85EC58A1988}" type="presParOf" srcId="{0EBC9348-D0A9-794B-A621-B82D8AACE684}" destId="{BD672C4A-A8FF-0149-92EC-FF6D1A3634A6}" srcOrd="0" destOrd="0" presId="urn:microsoft.com/office/officeart/2005/8/layout/hList7"/>
    <dgm:cxn modelId="{05D84A06-A76C-3D49-867A-744A6DAE3280}" type="presParOf" srcId="{0EBC9348-D0A9-794B-A621-B82D8AACE684}" destId="{F589E335-5EF3-B74D-8126-06A6FA8645CC}" srcOrd="1" destOrd="0" presId="urn:microsoft.com/office/officeart/2005/8/layout/hList7"/>
    <dgm:cxn modelId="{1E02FF54-195A-0B40-8B72-8A4BAC0AA7B6}" type="presParOf" srcId="{0EBC9348-D0A9-794B-A621-B82D8AACE684}" destId="{9C305E68-1571-9742-9B10-72F2FF654085}" srcOrd="2" destOrd="0" presId="urn:microsoft.com/office/officeart/2005/8/layout/hList7"/>
    <dgm:cxn modelId="{E6CB26D7-ADB9-B842-89F2-2690B0C58E84}" type="presParOf" srcId="{0EBC9348-D0A9-794B-A621-B82D8AACE684}" destId="{BA322D00-5231-C34E-8EDF-C08B622DAC16}" srcOrd="3" destOrd="0" presId="urn:microsoft.com/office/officeart/2005/8/layout/hList7"/>
    <dgm:cxn modelId="{39503548-1A09-7644-A838-592AB8C6EB0C}" type="presParOf" srcId="{4A312CE5-8C01-EB4D-8E1C-EFCAED62F61C}" destId="{10E26C20-A366-8840-80BA-80A6F308489F}" srcOrd="3" destOrd="0" presId="urn:microsoft.com/office/officeart/2005/8/layout/hList7"/>
    <dgm:cxn modelId="{C752D758-3200-3C47-95E8-28D29CC25B6A}" type="presParOf" srcId="{4A312CE5-8C01-EB4D-8E1C-EFCAED62F61C}" destId="{02D521DF-6BC3-474E-B079-B62A51D27303}" srcOrd="4" destOrd="0" presId="urn:microsoft.com/office/officeart/2005/8/layout/hList7"/>
    <dgm:cxn modelId="{A4CEBEEE-376B-4D4F-B65E-32965F5F9FFC}" type="presParOf" srcId="{02D521DF-6BC3-474E-B079-B62A51D27303}" destId="{835107F2-82F4-1747-92B3-C457D383A200}" srcOrd="0" destOrd="0" presId="urn:microsoft.com/office/officeart/2005/8/layout/hList7"/>
    <dgm:cxn modelId="{9CEF8189-3ED9-9741-9D0B-76702D92D853}" type="presParOf" srcId="{02D521DF-6BC3-474E-B079-B62A51D27303}" destId="{E59563A0-B37F-8447-8D27-D584DD19C61C}" srcOrd="1" destOrd="0" presId="urn:microsoft.com/office/officeart/2005/8/layout/hList7"/>
    <dgm:cxn modelId="{ACC6D83B-C1E8-5E40-82D1-8B98270D4EDB}" type="presParOf" srcId="{02D521DF-6BC3-474E-B079-B62A51D27303}" destId="{F1BF1C8E-94C6-4E40-A883-6D495BF0D730}" srcOrd="2" destOrd="0" presId="urn:microsoft.com/office/officeart/2005/8/layout/hList7"/>
    <dgm:cxn modelId="{3EAF96D7-43CD-EE45-8A6F-79064DA0BA02}" type="presParOf" srcId="{02D521DF-6BC3-474E-B079-B62A51D27303}" destId="{CD0FB7D5-BFF5-7741-B10C-9F4953A29222}" srcOrd="3" destOrd="0" presId="urn:microsoft.com/office/officeart/2005/8/layout/hList7"/>
    <dgm:cxn modelId="{60EF8480-F7CC-8542-8B82-633669332E01}" type="presParOf" srcId="{4A312CE5-8C01-EB4D-8E1C-EFCAED62F61C}" destId="{602175D8-2B9A-204E-A998-E3859C5F2491}" srcOrd="5" destOrd="0" presId="urn:microsoft.com/office/officeart/2005/8/layout/hList7"/>
    <dgm:cxn modelId="{DB2B4D45-965F-BF41-8972-4DC1F1C11F9B}" type="presParOf" srcId="{4A312CE5-8C01-EB4D-8E1C-EFCAED62F61C}" destId="{D19FEF2A-5EF5-D944-8E8C-A96590E29A32}" srcOrd="6" destOrd="0" presId="urn:microsoft.com/office/officeart/2005/8/layout/hList7"/>
    <dgm:cxn modelId="{EFD5D64D-7989-074D-935A-DA299BB02C8E}" type="presParOf" srcId="{D19FEF2A-5EF5-D944-8E8C-A96590E29A32}" destId="{ACAA9A74-8A23-D549-B477-B0E6069FB87C}" srcOrd="0" destOrd="0" presId="urn:microsoft.com/office/officeart/2005/8/layout/hList7"/>
    <dgm:cxn modelId="{17C6C0BD-9969-214D-9799-8547C77D3FC2}" type="presParOf" srcId="{D19FEF2A-5EF5-D944-8E8C-A96590E29A32}" destId="{D47571B8-BD11-AF44-8753-E9E6A6EBE30F}" srcOrd="1" destOrd="0" presId="urn:microsoft.com/office/officeart/2005/8/layout/hList7"/>
    <dgm:cxn modelId="{B97B31B8-1327-0C41-85FD-8C5BB135D73C}" type="presParOf" srcId="{D19FEF2A-5EF5-D944-8E8C-A96590E29A32}" destId="{AB6D4D1C-D72E-9843-AAB2-8F86A7FAC8CA}" srcOrd="2" destOrd="0" presId="urn:microsoft.com/office/officeart/2005/8/layout/hList7"/>
    <dgm:cxn modelId="{BC6ECB7C-79CD-A04C-A1E7-D4FB612D429E}" type="presParOf" srcId="{D19FEF2A-5EF5-D944-8E8C-A96590E29A32}" destId="{EC4264A8-8A8E-9445-B708-75B50525EA91}"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D24B4B-94A3-4F49-9948-B0A22BD7D27C}"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1A7B2324-96CF-1B4B-BDEE-F5DD7A40F3A3}">
      <dgm:prSet/>
      <dgm:spPr>
        <a:solidFill>
          <a:schemeClr val="accent2">
            <a:lumMod val="60000"/>
            <a:lumOff val="40000"/>
          </a:schemeClr>
        </a:solidFill>
      </dgm:spPr>
      <dgm:t>
        <a:bodyPr/>
        <a:lstStyle/>
        <a:p>
          <a:r>
            <a:rPr lang="en-US" dirty="0"/>
            <a:t>120,217 rows/ total hosts</a:t>
          </a:r>
          <a:endParaRPr lang="en-GB" dirty="0"/>
        </a:p>
      </dgm:t>
    </dgm:pt>
    <dgm:pt modelId="{6167572D-8CB7-834F-A246-A957B124355B}" type="parTrans" cxnId="{669DB564-2669-8E4B-BA06-38E939AC265C}">
      <dgm:prSet/>
      <dgm:spPr/>
      <dgm:t>
        <a:bodyPr/>
        <a:lstStyle/>
        <a:p>
          <a:endParaRPr lang="en-GB"/>
        </a:p>
      </dgm:t>
    </dgm:pt>
    <dgm:pt modelId="{24E1FE99-1CA0-A94F-BC03-6EE2E4E938F1}" type="sibTrans" cxnId="{669DB564-2669-8E4B-BA06-38E939AC265C}">
      <dgm:prSet/>
      <dgm:spPr/>
      <dgm:t>
        <a:bodyPr/>
        <a:lstStyle/>
        <a:p>
          <a:endParaRPr lang="en-GB"/>
        </a:p>
      </dgm:t>
    </dgm:pt>
    <dgm:pt modelId="{E4D7EBC8-4955-8947-AB97-9FC901667099}">
      <dgm:prSet/>
      <dgm:spPr>
        <a:solidFill>
          <a:schemeClr val="accent2">
            <a:lumMod val="60000"/>
            <a:lumOff val="40000"/>
          </a:schemeClr>
        </a:solidFill>
      </dgm:spPr>
      <dgm:t>
        <a:bodyPr/>
        <a:lstStyle/>
        <a:p>
          <a:r>
            <a:rPr lang="en-US"/>
            <a:t>111 features</a:t>
          </a:r>
          <a:endParaRPr lang="en-GB"/>
        </a:p>
      </dgm:t>
    </dgm:pt>
    <dgm:pt modelId="{71EA1EF1-CF68-9B41-9AD3-BCF08EEBEEC7}" type="parTrans" cxnId="{CC00A4C6-4A7B-7C4E-B586-E8E8C688D9E1}">
      <dgm:prSet/>
      <dgm:spPr/>
      <dgm:t>
        <a:bodyPr/>
        <a:lstStyle/>
        <a:p>
          <a:endParaRPr lang="en-GB"/>
        </a:p>
      </dgm:t>
    </dgm:pt>
    <dgm:pt modelId="{FDFF94DC-6B73-BD41-A69F-37AFE9F6828E}" type="sibTrans" cxnId="{CC00A4C6-4A7B-7C4E-B586-E8E8C688D9E1}">
      <dgm:prSet/>
      <dgm:spPr/>
      <dgm:t>
        <a:bodyPr/>
        <a:lstStyle/>
        <a:p>
          <a:endParaRPr lang="en-GB"/>
        </a:p>
      </dgm:t>
    </dgm:pt>
    <dgm:pt modelId="{242A019A-7AB8-EF4A-9785-455B268159DE}">
      <dgm:prSet/>
      <dgm:spPr>
        <a:solidFill>
          <a:schemeClr val="accent2">
            <a:lumMod val="60000"/>
            <a:lumOff val="40000"/>
          </a:schemeClr>
        </a:solidFill>
      </dgm:spPr>
      <dgm:t>
        <a:bodyPr/>
        <a:lstStyle/>
        <a:p>
          <a:r>
            <a:rPr lang="en-US"/>
            <a:t>79,912 Regular hosts</a:t>
          </a:r>
          <a:endParaRPr lang="en-GB" dirty="0"/>
        </a:p>
      </dgm:t>
    </dgm:pt>
    <dgm:pt modelId="{38CD59DF-B6F4-6849-8A35-9B08B1C5EFE6}" type="parTrans" cxnId="{B34ACC1F-2BF5-4D4C-94F5-5D147CEB92FF}">
      <dgm:prSet/>
      <dgm:spPr/>
      <dgm:t>
        <a:bodyPr/>
        <a:lstStyle/>
        <a:p>
          <a:endParaRPr lang="en-GB"/>
        </a:p>
      </dgm:t>
    </dgm:pt>
    <dgm:pt modelId="{460EB2CC-CA8D-604E-8DB3-4A7C10B6C53D}" type="sibTrans" cxnId="{B34ACC1F-2BF5-4D4C-94F5-5D147CEB92FF}">
      <dgm:prSet/>
      <dgm:spPr/>
      <dgm:t>
        <a:bodyPr/>
        <a:lstStyle/>
        <a:p>
          <a:endParaRPr lang="en-GB"/>
        </a:p>
      </dgm:t>
    </dgm:pt>
    <dgm:pt modelId="{F2D05867-02E9-6E41-B187-A4C29FAE5178}">
      <dgm:prSet/>
      <dgm:spPr>
        <a:solidFill>
          <a:schemeClr val="accent2">
            <a:lumMod val="60000"/>
            <a:lumOff val="40000"/>
          </a:schemeClr>
        </a:solidFill>
      </dgm:spPr>
      <dgm:t>
        <a:bodyPr/>
        <a:lstStyle/>
        <a:p>
          <a:r>
            <a:rPr lang="en-US"/>
            <a:t>40,305 super hosts</a:t>
          </a:r>
          <a:endParaRPr lang="en-GB"/>
        </a:p>
      </dgm:t>
    </dgm:pt>
    <dgm:pt modelId="{6517D9DC-EAEC-A64F-98BD-05996D093A71}" type="parTrans" cxnId="{FD95A462-8812-3E49-8A3E-DECE95B6F768}">
      <dgm:prSet/>
      <dgm:spPr/>
      <dgm:t>
        <a:bodyPr/>
        <a:lstStyle/>
        <a:p>
          <a:endParaRPr lang="en-GB"/>
        </a:p>
      </dgm:t>
    </dgm:pt>
    <dgm:pt modelId="{5B5390F8-4C8D-C241-B764-734C510E318A}" type="sibTrans" cxnId="{FD95A462-8812-3E49-8A3E-DECE95B6F768}">
      <dgm:prSet/>
      <dgm:spPr/>
      <dgm:t>
        <a:bodyPr/>
        <a:lstStyle/>
        <a:p>
          <a:endParaRPr lang="en-GB"/>
        </a:p>
      </dgm:t>
    </dgm:pt>
    <dgm:pt modelId="{F45AD1E8-5C3D-284C-8019-142D09B57C1C}" type="pres">
      <dgm:prSet presAssocID="{B6D24B4B-94A3-4F49-9948-B0A22BD7D27C}" presName="linearFlow" presStyleCnt="0">
        <dgm:presLayoutVars>
          <dgm:dir/>
          <dgm:resizeHandles val="exact"/>
        </dgm:presLayoutVars>
      </dgm:prSet>
      <dgm:spPr/>
    </dgm:pt>
    <dgm:pt modelId="{1A4DA31F-22C4-0645-AF0B-533250C71DC1}" type="pres">
      <dgm:prSet presAssocID="{1A7B2324-96CF-1B4B-BDEE-F5DD7A40F3A3}" presName="composite" presStyleCnt="0"/>
      <dgm:spPr/>
    </dgm:pt>
    <dgm:pt modelId="{99EC6B4B-CDE9-3349-8FA5-5BAC90B0F05A}" type="pres">
      <dgm:prSet presAssocID="{1A7B2324-96CF-1B4B-BDEE-F5DD7A40F3A3}"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A2E8443-70EF-2847-AFAA-84D27AA9381F}" type="pres">
      <dgm:prSet presAssocID="{1A7B2324-96CF-1B4B-BDEE-F5DD7A40F3A3}" presName="txShp" presStyleLbl="node1" presStyleIdx="0" presStyleCnt="4">
        <dgm:presLayoutVars>
          <dgm:bulletEnabled val="1"/>
        </dgm:presLayoutVars>
      </dgm:prSet>
      <dgm:spPr/>
    </dgm:pt>
    <dgm:pt modelId="{F4E20F5F-8642-6142-8391-62D471F7086C}" type="pres">
      <dgm:prSet presAssocID="{24E1FE99-1CA0-A94F-BC03-6EE2E4E938F1}" presName="spacing" presStyleCnt="0"/>
      <dgm:spPr/>
    </dgm:pt>
    <dgm:pt modelId="{485E6924-9A72-8B43-A420-BCFDBE91CDAD}" type="pres">
      <dgm:prSet presAssocID="{E4D7EBC8-4955-8947-AB97-9FC901667099}" presName="composite" presStyleCnt="0"/>
      <dgm:spPr/>
    </dgm:pt>
    <dgm:pt modelId="{51DC6238-1977-E34A-9849-6B9607001EDE}" type="pres">
      <dgm:prSet presAssocID="{E4D7EBC8-4955-8947-AB97-9FC901667099}" presName="imgShp" presStyleLbl="fgImgPlace1" presStyleIdx="1"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4FC7AE7-94F8-C546-8D06-DF6B4341E71A}" type="pres">
      <dgm:prSet presAssocID="{E4D7EBC8-4955-8947-AB97-9FC901667099}" presName="txShp" presStyleLbl="node1" presStyleIdx="1" presStyleCnt="4">
        <dgm:presLayoutVars>
          <dgm:bulletEnabled val="1"/>
        </dgm:presLayoutVars>
      </dgm:prSet>
      <dgm:spPr/>
    </dgm:pt>
    <dgm:pt modelId="{11FE647F-E772-7846-907D-72FB8794CB5A}" type="pres">
      <dgm:prSet presAssocID="{FDFF94DC-6B73-BD41-A69F-37AFE9F6828E}" presName="spacing" presStyleCnt="0"/>
      <dgm:spPr/>
    </dgm:pt>
    <dgm:pt modelId="{51EAA037-88D0-1B4E-B1AE-205E7B7D2BD3}" type="pres">
      <dgm:prSet presAssocID="{242A019A-7AB8-EF4A-9785-455B268159DE}" presName="composite" presStyleCnt="0"/>
      <dgm:spPr/>
    </dgm:pt>
    <dgm:pt modelId="{78EE67DD-415F-964E-9E26-4D8378298166}" type="pres">
      <dgm:prSet presAssocID="{242A019A-7AB8-EF4A-9785-455B268159DE}" presName="imgShp" presStyleLbl="fgImgPlace1" presStyleIdx="2"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5009E6D-C6B5-3643-9999-7FC9E148C12D}" type="pres">
      <dgm:prSet presAssocID="{242A019A-7AB8-EF4A-9785-455B268159DE}" presName="txShp" presStyleLbl="node1" presStyleIdx="2" presStyleCnt="4">
        <dgm:presLayoutVars>
          <dgm:bulletEnabled val="1"/>
        </dgm:presLayoutVars>
      </dgm:prSet>
      <dgm:spPr/>
    </dgm:pt>
    <dgm:pt modelId="{70FAA1CA-5FDA-C342-BEBD-70BB6DB1B621}" type="pres">
      <dgm:prSet presAssocID="{460EB2CC-CA8D-604E-8DB3-4A7C10B6C53D}" presName="spacing" presStyleCnt="0"/>
      <dgm:spPr/>
    </dgm:pt>
    <dgm:pt modelId="{1BFA9333-A7D9-F449-AAA2-E818EC8411D0}" type="pres">
      <dgm:prSet presAssocID="{F2D05867-02E9-6E41-B187-A4C29FAE5178}" presName="composite" presStyleCnt="0"/>
      <dgm:spPr/>
    </dgm:pt>
    <dgm:pt modelId="{1A319431-8A41-6646-A593-47C8D6945683}" type="pres">
      <dgm:prSet presAssocID="{F2D05867-02E9-6E41-B187-A4C29FAE5178}" presName="imgShp" presStyleLbl="fgImgPlace1" presStyleIdx="3"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224E70D-D208-6140-9C12-AB70B6531AC5}" type="pres">
      <dgm:prSet presAssocID="{F2D05867-02E9-6E41-B187-A4C29FAE5178}" presName="txShp" presStyleLbl="node1" presStyleIdx="3" presStyleCnt="4">
        <dgm:presLayoutVars>
          <dgm:bulletEnabled val="1"/>
        </dgm:presLayoutVars>
      </dgm:prSet>
      <dgm:spPr/>
    </dgm:pt>
  </dgm:ptLst>
  <dgm:cxnLst>
    <dgm:cxn modelId="{B1A3361B-D6E7-694F-9AF2-AD08865D94DE}" type="presOf" srcId="{242A019A-7AB8-EF4A-9785-455B268159DE}" destId="{15009E6D-C6B5-3643-9999-7FC9E148C12D}" srcOrd="0" destOrd="0" presId="urn:microsoft.com/office/officeart/2005/8/layout/vList3"/>
    <dgm:cxn modelId="{B34ACC1F-2BF5-4D4C-94F5-5D147CEB92FF}" srcId="{B6D24B4B-94A3-4F49-9948-B0A22BD7D27C}" destId="{242A019A-7AB8-EF4A-9785-455B268159DE}" srcOrd="2" destOrd="0" parTransId="{38CD59DF-B6F4-6849-8A35-9B08B1C5EFE6}" sibTransId="{460EB2CC-CA8D-604E-8DB3-4A7C10B6C53D}"/>
    <dgm:cxn modelId="{0A30545B-8828-AC4B-8E6D-0A14A000407D}" type="presOf" srcId="{1A7B2324-96CF-1B4B-BDEE-F5DD7A40F3A3}" destId="{CA2E8443-70EF-2847-AFAA-84D27AA9381F}" srcOrd="0" destOrd="0" presId="urn:microsoft.com/office/officeart/2005/8/layout/vList3"/>
    <dgm:cxn modelId="{FD95A462-8812-3E49-8A3E-DECE95B6F768}" srcId="{B6D24B4B-94A3-4F49-9948-B0A22BD7D27C}" destId="{F2D05867-02E9-6E41-B187-A4C29FAE5178}" srcOrd="3" destOrd="0" parTransId="{6517D9DC-EAEC-A64F-98BD-05996D093A71}" sibTransId="{5B5390F8-4C8D-C241-B764-734C510E318A}"/>
    <dgm:cxn modelId="{669DB564-2669-8E4B-BA06-38E939AC265C}" srcId="{B6D24B4B-94A3-4F49-9948-B0A22BD7D27C}" destId="{1A7B2324-96CF-1B4B-BDEE-F5DD7A40F3A3}" srcOrd="0" destOrd="0" parTransId="{6167572D-8CB7-834F-A246-A957B124355B}" sibTransId="{24E1FE99-1CA0-A94F-BC03-6EE2E4E938F1}"/>
    <dgm:cxn modelId="{693DF798-AADA-6B4F-ABDB-C20405A35B50}" type="presOf" srcId="{B6D24B4B-94A3-4F49-9948-B0A22BD7D27C}" destId="{F45AD1E8-5C3D-284C-8019-142D09B57C1C}" srcOrd="0" destOrd="0" presId="urn:microsoft.com/office/officeart/2005/8/layout/vList3"/>
    <dgm:cxn modelId="{14DF9CC2-5AA1-CA4F-9882-009D7F9C3E1A}" type="presOf" srcId="{E4D7EBC8-4955-8947-AB97-9FC901667099}" destId="{A4FC7AE7-94F8-C546-8D06-DF6B4341E71A}" srcOrd="0" destOrd="0" presId="urn:microsoft.com/office/officeart/2005/8/layout/vList3"/>
    <dgm:cxn modelId="{CC00A4C6-4A7B-7C4E-B586-E8E8C688D9E1}" srcId="{B6D24B4B-94A3-4F49-9948-B0A22BD7D27C}" destId="{E4D7EBC8-4955-8947-AB97-9FC901667099}" srcOrd="1" destOrd="0" parTransId="{71EA1EF1-CF68-9B41-9AD3-BCF08EEBEEC7}" sibTransId="{FDFF94DC-6B73-BD41-A69F-37AFE9F6828E}"/>
    <dgm:cxn modelId="{88A3CBDE-5947-484D-B6EF-409E8CC1B01D}" type="presOf" srcId="{F2D05867-02E9-6E41-B187-A4C29FAE5178}" destId="{2224E70D-D208-6140-9C12-AB70B6531AC5}" srcOrd="0" destOrd="0" presId="urn:microsoft.com/office/officeart/2005/8/layout/vList3"/>
    <dgm:cxn modelId="{47ED2E34-A576-5240-A879-E3EF8433115B}" type="presParOf" srcId="{F45AD1E8-5C3D-284C-8019-142D09B57C1C}" destId="{1A4DA31F-22C4-0645-AF0B-533250C71DC1}" srcOrd="0" destOrd="0" presId="urn:microsoft.com/office/officeart/2005/8/layout/vList3"/>
    <dgm:cxn modelId="{12A62851-B865-4F47-BA17-988922C5C893}" type="presParOf" srcId="{1A4DA31F-22C4-0645-AF0B-533250C71DC1}" destId="{99EC6B4B-CDE9-3349-8FA5-5BAC90B0F05A}" srcOrd="0" destOrd="0" presId="urn:microsoft.com/office/officeart/2005/8/layout/vList3"/>
    <dgm:cxn modelId="{4C94D865-DFB2-3B46-838C-887CC779D965}" type="presParOf" srcId="{1A4DA31F-22C4-0645-AF0B-533250C71DC1}" destId="{CA2E8443-70EF-2847-AFAA-84D27AA9381F}" srcOrd="1" destOrd="0" presId="urn:microsoft.com/office/officeart/2005/8/layout/vList3"/>
    <dgm:cxn modelId="{94C9DAA3-E9E6-AC44-9890-A126C965113A}" type="presParOf" srcId="{F45AD1E8-5C3D-284C-8019-142D09B57C1C}" destId="{F4E20F5F-8642-6142-8391-62D471F7086C}" srcOrd="1" destOrd="0" presId="urn:microsoft.com/office/officeart/2005/8/layout/vList3"/>
    <dgm:cxn modelId="{28052BBE-4DBF-EF46-B582-FCDF101A3AC0}" type="presParOf" srcId="{F45AD1E8-5C3D-284C-8019-142D09B57C1C}" destId="{485E6924-9A72-8B43-A420-BCFDBE91CDAD}" srcOrd="2" destOrd="0" presId="urn:microsoft.com/office/officeart/2005/8/layout/vList3"/>
    <dgm:cxn modelId="{5556C209-B954-BE44-BEC7-F71CCEC31626}" type="presParOf" srcId="{485E6924-9A72-8B43-A420-BCFDBE91CDAD}" destId="{51DC6238-1977-E34A-9849-6B9607001EDE}" srcOrd="0" destOrd="0" presId="urn:microsoft.com/office/officeart/2005/8/layout/vList3"/>
    <dgm:cxn modelId="{6D81E3E4-EAAE-4549-A191-F5CA2C7A0799}" type="presParOf" srcId="{485E6924-9A72-8B43-A420-BCFDBE91CDAD}" destId="{A4FC7AE7-94F8-C546-8D06-DF6B4341E71A}" srcOrd="1" destOrd="0" presId="urn:microsoft.com/office/officeart/2005/8/layout/vList3"/>
    <dgm:cxn modelId="{0A384984-1742-2745-9071-445F6B6D2C7D}" type="presParOf" srcId="{F45AD1E8-5C3D-284C-8019-142D09B57C1C}" destId="{11FE647F-E772-7846-907D-72FB8794CB5A}" srcOrd="3" destOrd="0" presId="urn:microsoft.com/office/officeart/2005/8/layout/vList3"/>
    <dgm:cxn modelId="{91574EAB-D90A-8644-928B-2EDAF3805C3B}" type="presParOf" srcId="{F45AD1E8-5C3D-284C-8019-142D09B57C1C}" destId="{51EAA037-88D0-1B4E-B1AE-205E7B7D2BD3}" srcOrd="4" destOrd="0" presId="urn:microsoft.com/office/officeart/2005/8/layout/vList3"/>
    <dgm:cxn modelId="{0C11FD85-E6FB-DC46-9848-77190D66D90D}" type="presParOf" srcId="{51EAA037-88D0-1B4E-B1AE-205E7B7D2BD3}" destId="{78EE67DD-415F-964E-9E26-4D8378298166}" srcOrd="0" destOrd="0" presId="urn:microsoft.com/office/officeart/2005/8/layout/vList3"/>
    <dgm:cxn modelId="{5B0A5969-6CBA-C245-97E1-732801BB3E93}" type="presParOf" srcId="{51EAA037-88D0-1B4E-B1AE-205E7B7D2BD3}" destId="{15009E6D-C6B5-3643-9999-7FC9E148C12D}" srcOrd="1" destOrd="0" presId="urn:microsoft.com/office/officeart/2005/8/layout/vList3"/>
    <dgm:cxn modelId="{1FCAFE3F-C95F-1C49-A7AC-DE482944CA9B}" type="presParOf" srcId="{F45AD1E8-5C3D-284C-8019-142D09B57C1C}" destId="{70FAA1CA-5FDA-C342-BEBD-70BB6DB1B621}" srcOrd="5" destOrd="0" presId="urn:microsoft.com/office/officeart/2005/8/layout/vList3"/>
    <dgm:cxn modelId="{44EFAC18-2111-9941-8F34-B7848286C4DF}" type="presParOf" srcId="{F45AD1E8-5C3D-284C-8019-142D09B57C1C}" destId="{1BFA9333-A7D9-F449-AAA2-E818EC8411D0}" srcOrd="6" destOrd="0" presId="urn:microsoft.com/office/officeart/2005/8/layout/vList3"/>
    <dgm:cxn modelId="{01856E7D-5C50-5F42-9ACF-F2F1B1A1908E}" type="presParOf" srcId="{1BFA9333-A7D9-F449-AAA2-E818EC8411D0}" destId="{1A319431-8A41-6646-A593-47C8D6945683}" srcOrd="0" destOrd="0" presId="urn:microsoft.com/office/officeart/2005/8/layout/vList3"/>
    <dgm:cxn modelId="{2B49E274-119C-CD4E-9329-0BB816EFC2CA}" type="presParOf" srcId="{1BFA9333-A7D9-F449-AAA2-E818EC8411D0}" destId="{2224E70D-D208-6140-9C12-AB70B6531AC5}"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71FC22-AB4F-3049-8532-9AACE0760DDA}"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GB"/>
        </a:p>
      </dgm:t>
    </dgm:pt>
    <dgm:pt modelId="{690CB57E-19AD-364E-8045-E925FA1F6082}">
      <dgm:prSet/>
      <dgm:spPr/>
      <dgm:t>
        <a:bodyPr/>
        <a:lstStyle/>
        <a:p>
          <a:r>
            <a:rPr lang="en-US" dirty="0"/>
            <a:t>Used Random Forest to rank feature importance.</a:t>
          </a:r>
          <a:endParaRPr lang="en-GB" dirty="0"/>
        </a:p>
      </dgm:t>
    </dgm:pt>
    <dgm:pt modelId="{045D6411-4ADE-1C4B-8C86-B2980ADA31BE}" type="parTrans" cxnId="{CD47EF2F-4D5E-F74C-9997-AD7DBBE4E05A}">
      <dgm:prSet/>
      <dgm:spPr/>
      <dgm:t>
        <a:bodyPr/>
        <a:lstStyle/>
        <a:p>
          <a:endParaRPr lang="en-GB"/>
        </a:p>
      </dgm:t>
    </dgm:pt>
    <dgm:pt modelId="{841F410D-8160-2845-8EB9-0D4E92180C74}" type="sibTrans" cxnId="{CD47EF2F-4D5E-F74C-9997-AD7DBBE4E05A}">
      <dgm:prSet/>
      <dgm:spPr/>
      <dgm:t>
        <a:bodyPr/>
        <a:lstStyle/>
        <a:p>
          <a:endParaRPr lang="en-GB"/>
        </a:p>
      </dgm:t>
    </dgm:pt>
    <dgm:pt modelId="{7428143E-CEB7-784E-884C-BA78B1223E8A}">
      <dgm:prSet/>
      <dgm:spPr/>
      <dgm:t>
        <a:bodyPr/>
        <a:lstStyle/>
        <a:p>
          <a:r>
            <a:rPr lang="en-US" dirty="0"/>
            <a:t>Feature Reduction: Retained 15 important features  based on the Random Forest  importance threshold (&gt; 0.01).</a:t>
          </a:r>
          <a:endParaRPr lang="en-GB" dirty="0"/>
        </a:p>
      </dgm:t>
    </dgm:pt>
    <dgm:pt modelId="{DE76C3F8-09F7-B349-937B-2E2978A0B199}" type="parTrans" cxnId="{ADDD545A-5AC8-F34F-87CB-E00603B40EDB}">
      <dgm:prSet/>
      <dgm:spPr/>
      <dgm:t>
        <a:bodyPr/>
        <a:lstStyle/>
        <a:p>
          <a:endParaRPr lang="en-GB"/>
        </a:p>
      </dgm:t>
    </dgm:pt>
    <dgm:pt modelId="{69F5E803-84EC-1E4C-A1E1-A13C7488876C}" type="sibTrans" cxnId="{ADDD545A-5AC8-F34F-87CB-E00603B40EDB}">
      <dgm:prSet/>
      <dgm:spPr/>
      <dgm:t>
        <a:bodyPr/>
        <a:lstStyle/>
        <a:p>
          <a:endParaRPr lang="en-GB"/>
        </a:p>
      </dgm:t>
    </dgm:pt>
    <dgm:pt modelId="{23ECD619-6D73-4D42-87D2-47AC5AB0C8CC}">
      <dgm:prSet/>
      <dgm:spPr/>
      <dgm:t>
        <a:bodyPr/>
        <a:lstStyle/>
        <a:p>
          <a:r>
            <a:rPr lang="en-US" dirty="0"/>
            <a:t>Key Features Retained such as </a:t>
          </a:r>
          <a:r>
            <a:rPr lang="en-US" dirty="0" err="1"/>
            <a:t>rating_ave_pastYear</a:t>
          </a:r>
          <a:r>
            <a:rPr lang="en-US" dirty="0"/>
            <a:t>, </a:t>
          </a:r>
          <a:r>
            <a:rPr lang="en-US" dirty="0" err="1"/>
            <a:t>prev_host_is_superhost_in_period</a:t>
          </a:r>
          <a:r>
            <a:rPr lang="en-US" dirty="0"/>
            <a:t>, </a:t>
          </a:r>
          <a:r>
            <a:rPr lang="en-US" dirty="0" err="1"/>
            <a:t>tract_superhosts_ratio</a:t>
          </a:r>
          <a:r>
            <a:rPr lang="en-US" dirty="0"/>
            <a:t>, Rating Overall, etc.</a:t>
          </a:r>
          <a:endParaRPr lang="en-GB" dirty="0"/>
        </a:p>
      </dgm:t>
    </dgm:pt>
    <dgm:pt modelId="{762F11EA-6FF4-D34D-8506-CE07894546A9}" type="parTrans" cxnId="{E436E1A0-15C6-6D44-A0BB-D7A1DE090F49}">
      <dgm:prSet/>
      <dgm:spPr/>
      <dgm:t>
        <a:bodyPr/>
        <a:lstStyle/>
        <a:p>
          <a:endParaRPr lang="en-GB"/>
        </a:p>
      </dgm:t>
    </dgm:pt>
    <dgm:pt modelId="{73387506-9D0C-9445-827A-FA1F4ABFABEE}" type="sibTrans" cxnId="{E436E1A0-15C6-6D44-A0BB-D7A1DE090F49}">
      <dgm:prSet/>
      <dgm:spPr/>
      <dgm:t>
        <a:bodyPr/>
        <a:lstStyle/>
        <a:p>
          <a:endParaRPr lang="en-GB"/>
        </a:p>
      </dgm:t>
    </dgm:pt>
    <dgm:pt modelId="{11F6E1EE-898E-5142-AAAA-638579D392E3}" type="pres">
      <dgm:prSet presAssocID="{CB71FC22-AB4F-3049-8532-9AACE0760DDA}" presName="compositeShape" presStyleCnt="0">
        <dgm:presLayoutVars>
          <dgm:dir/>
          <dgm:resizeHandles/>
        </dgm:presLayoutVars>
      </dgm:prSet>
      <dgm:spPr/>
    </dgm:pt>
    <dgm:pt modelId="{6E82B040-0663-6047-9D89-7920972D392F}" type="pres">
      <dgm:prSet presAssocID="{CB71FC22-AB4F-3049-8532-9AACE0760DDA}" presName="pyramid" presStyleLbl="node1" presStyleIdx="0" presStyleCnt="1"/>
      <dgm:spPr>
        <a:solidFill>
          <a:srgbClr val="FFD6FA"/>
        </a:solidFill>
      </dgm:spPr>
    </dgm:pt>
    <dgm:pt modelId="{31ED1744-D844-5E48-8507-9A35789FF15C}" type="pres">
      <dgm:prSet presAssocID="{CB71FC22-AB4F-3049-8532-9AACE0760DDA}" presName="theList" presStyleCnt="0"/>
      <dgm:spPr/>
    </dgm:pt>
    <dgm:pt modelId="{37AFA5BE-5FDD-FC40-AF00-1CA339E7CC61}" type="pres">
      <dgm:prSet presAssocID="{690CB57E-19AD-364E-8045-E925FA1F6082}" presName="aNode" presStyleLbl="fgAcc1" presStyleIdx="0" presStyleCnt="3">
        <dgm:presLayoutVars>
          <dgm:bulletEnabled val="1"/>
        </dgm:presLayoutVars>
      </dgm:prSet>
      <dgm:spPr/>
    </dgm:pt>
    <dgm:pt modelId="{5294E07B-B71D-2C43-876E-ED2C55A9C0C0}" type="pres">
      <dgm:prSet presAssocID="{690CB57E-19AD-364E-8045-E925FA1F6082}" presName="aSpace" presStyleCnt="0"/>
      <dgm:spPr/>
    </dgm:pt>
    <dgm:pt modelId="{60FA2D0A-5D73-3244-A9FA-63FB34EAED34}" type="pres">
      <dgm:prSet presAssocID="{7428143E-CEB7-784E-884C-BA78B1223E8A}" presName="aNode" presStyleLbl="fgAcc1" presStyleIdx="1" presStyleCnt="3">
        <dgm:presLayoutVars>
          <dgm:bulletEnabled val="1"/>
        </dgm:presLayoutVars>
      </dgm:prSet>
      <dgm:spPr/>
    </dgm:pt>
    <dgm:pt modelId="{8D36A968-72E6-6F42-A251-7D533F737650}" type="pres">
      <dgm:prSet presAssocID="{7428143E-CEB7-784E-884C-BA78B1223E8A}" presName="aSpace" presStyleCnt="0"/>
      <dgm:spPr/>
    </dgm:pt>
    <dgm:pt modelId="{653306F1-CBBC-104C-877C-7D6FCD87EF1B}" type="pres">
      <dgm:prSet presAssocID="{23ECD619-6D73-4D42-87D2-47AC5AB0C8CC}" presName="aNode" presStyleLbl="fgAcc1" presStyleIdx="2" presStyleCnt="3">
        <dgm:presLayoutVars>
          <dgm:bulletEnabled val="1"/>
        </dgm:presLayoutVars>
      </dgm:prSet>
      <dgm:spPr/>
    </dgm:pt>
    <dgm:pt modelId="{577EEEA3-7607-4C48-8DEF-13B8F9097A1A}" type="pres">
      <dgm:prSet presAssocID="{23ECD619-6D73-4D42-87D2-47AC5AB0C8CC}" presName="aSpace" presStyleCnt="0"/>
      <dgm:spPr/>
    </dgm:pt>
  </dgm:ptLst>
  <dgm:cxnLst>
    <dgm:cxn modelId="{CD47EF2F-4D5E-F74C-9997-AD7DBBE4E05A}" srcId="{CB71FC22-AB4F-3049-8532-9AACE0760DDA}" destId="{690CB57E-19AD-364E-8045-E925FA1F6082}" srcOrd="0" destOrd="0" parTransId="{045D6411-4ADE-1C4B-8C86-B2980ADA31BE}" sibTransId="{841F410D-8160-2845-8EB9-0D4E92180C74}"/>
    <dgm:cxn modelId="{4DE59E38-2C9E-1646-B98B-75093715312F}" type="presOf" srcId="{23ECD619-6D73-4D42-87D2-47AC5AB0C8CC}" destId="{653306F1-CBBC-104C-877C-7D6FCD87EF1B}" srcOrd="0" destOrd="0" presId="urn:microsoft.com/office/officeart/2005/8/layout/pyramid2"/>
    <dgm:cxn modelId="{ADDD545A-5AC8-F34F-87CB-E00603B40EDB}" srcId="{CB71FC22-AB4F-3049-8532-9AACE0760DDA}" destId="{7428143E-CEB7-784E-884C-BA78B1223E8A}" srcOrd="1" destOrd="0" parTransId="{DE76C3F8-09F7-B349-937B-2E2978A0B199}" sibTransId="{69F5E803-84EC-1E4C-A1E1-A13C7488876C}"/>
    <dgm:cxn modelId="{CDECFB65-E659-8B4F-B8D9-7653B485DD01}" type="presOf" srcId="{690CB57E-19AD-364E-8045-E925FA1F6082}" destId="{37AFA5BE-5FDD-FC40-AF00-1CA339E7CC61}" srcOrd="0" destOrd="0" presId="urn:microsoft.com/office/officeart/2005/8/layout/pyramid2"/>
    <dgm:cxn modelId="{988B6C96-DD34-0E4C-9B76-E60E71A6E34C}" type="presOf" srcId="{CB71FC22-AB4F-3049-8532-9AACE0760DDA}" destId="{11F6E1EE-898E-5142-AAAA-638579D392E3}" srcOrd="0" destOrd="0" presId="urn:microsoft.com/office/officeart/2005/8/layout/pyramid2"/>
    <dgm:cxn modelId="{D9B3579C-3E15-E346-9EC0-32AA958BB691}" type="presOf" srcId="{7428143E-CEB7-784E-884C-BA78B1223E8A}" destId="{60FA2D0A-5D73-3244-A9FA-63FB34EAED34}" srcOrd="0" destOrd="0" presId="urn:microsoft.com/office/officeart/2005/8/layout/pyramid2"/>
    <dgm:cxn modelId="{E436E1A0-15C6-6D44-A0BB-D7A1DE090F49}" srcId="{CB71FC22-AB4F-3049-8532-9AACE0760DDA}" destId="{23ECD619-6D73-4D42-87D2-47AC5AB0C8CC}" srcOrd="2" destOrd="0" parTransId="{762F11EA-6FF4-D34D-8506-CE07894546A9}" sibTransId="{73387506-9D0C-9445-827A-FA1F4ABFABEE}"/>
    <dgm:cxn modelId="{5288BCBA-2646-B743-83CD-D5020D56ACCD}" type="presParOf" srcId="{11F6E1EE-898E-5142-AAAA-638579D392E3}" destId="{6E82B040-0663-6047-9D89-7920972D392F}" srcOrd="0" destOrd="0" presId="urn:microsoft.com/office/officeart/2005/8/layout/pyramid2"/>
    <dgm:cxn modelId="{90D0EB46-C43B-6641-8050-D4A9372DA3D3}" type="presParOf" srcId="{11F6E1EE-898E-5142-AAAA-638579D392E3}" destId="{31ED1744-D844-5E48-8507-9A35789FF15C}" srcOrd="1" destOrd="0" presId="urn:microsoft.com/office/officeart/2005/8/layout/pyramid2"/>
    <dgm:cxn modelId="{DDADAC10-6513-4E4F-931D-8AD608143181}" type="presParOf" srcId="{31ED1744-D844-5E48-8507-9A35789FF15C}" destId="{37AFA5BE-5FDD-FC40-AF00-1CA339E7CC61}" srcOrd="0" destOrd="0" presId="urn:microsoft.com/office/officeart/2005/8/layout/pyramid2"/>
    <dgm:cxn modelId="{6325CB1D-DEB0-CA40-89BE-1F360DC29E35}" type="presParOf" srcId="{31ED1744-D844-5E48-8507-9A35789FF15C}" destId="{5294E07B-B71D-2C43-876E-ED2C55A9C0C0}" srcOrd="1" destOrd="0" presId="urn:microsoft.com/office/officeart/2005/8/layout/pyramid2"/>
    <dgm:cxn modelId="{AFC62FE1-EA35-A548-A529-A23F10A16E54}" type="presParOf" srcId="{31ED1744-D844-5E48-8507-9A35789FF15C}" destId="{60FA2D0A-5D73-3244-A9FA-63FB34EAED34}" srcOrd="2" destOrd="0" presId="urn:microsoft.com/office/officeart/2005/8/layout/pyramid2"/>
    <dgm:cxn modelId="{06225278-77CF-F24A-9DC1-41FC9D0F664B}" type="presParOf" srcId="{31ED1744-D844-5E48-8507-9A35789FF15C}" destId="{8D36A968-72E6-6F42-A251-7D533F737650}" srcOrd="3" destOrd="0" presId="urn:microsoft.com/office/officeart/2005/8/layout/pyramid2"/>
    <dgm:cxn modelId="{E90FF009-C936-8B47-B71D-45D65C3A8682}" type="presParOf" srcId="{31ED1744-D844-5E48-8507-9A35789FF15C}" destId="{653306F1-CBBC-104C-877C-7D6FCD87EF1B}" srcOrd="4" destOrd="0" presId="urn:microsoft.com/office/officeart/2005/8/layout/pyramid2"/>
    <dgm:cxn modelId="{7132CA4F-19D7-6346-BC26-0AF626C4783F}" type="presParOf" srcId="{31ED1744-D844-5E48-8507-9A35789FF15C}" destId="{577EEEA3-7607-4C48-8DEF-13B8F9097A1A}"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Baseline Model: Logistic Regression</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92%</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97.08%</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10,308</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22,873</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AAFECF65-5984-8C42-8B18-25527995D736}" type="presOf" srcId="{6BEEF869-2198-3C44-BF7C-319FAF7D3278}" destId="{18CA8912-73EC-9F4E-BDE7-8ED7F5BC5F9F}" srcOrd="0" destOrd="0" presId="urn:microsoft.com/office/officeart/2005/8/layout/list1"/>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Random Forest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97.59%</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99.57%</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11,632</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23,566</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AAFECF65-5984-8C42-8B18-25527995D736}" type="presOf" srcId="{6BEEF869-2198-3C44-BF7C-319FAF7D3278}" destId="{18CA8912-73EC-9F4E-BDE7-8ED7F5BC5F9F}" srcOrd="0" destOrd="0" presId="urn:microsoft.com/office/officeart/2005/8/layout/list1"/>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a:t>
          </a:r>
          <a:r>
            <a:rPr lang="en-US" dirty="0" err="1">
              <a:solidFill>
                <a:schemeClr val="tx1"/>
              </a:solidFill>
            </a:rPr>
            <a:t>XGBoost</a:t>
          </a:r>
          <a:r>
            <a:rPr lang="en-US" dirty="0">
              <a:solidFill>
                <a:schemeClr val="tx1"/>
              </a:solidFill>
            </a:rPr>
            <a: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97.01%</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99.51%</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11,557</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23,432</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AAFECF65-5984-8C42-8B18-25527995D736}" type="presOf" srcId="{6BEEF869-2198-3C44-BF7C-319FAF7D3278}" destId="{18CA8912-73EC-9F4E-BDE7-8ED7F5BC5F9F}" srcOrd="0" destOrd="0" presId="urn:microsoft.com/office/officeart/2005/8/layout/list1"/>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a:t>
          </a:r>
          <a:r>
            <a:rPr lang="en-US" dirty="0" err="1">
              <a:solidFill>
                <a:schemeClr val="tx1"/>
              </a:solidFill>
            </a:rPr>
            <a:t>LightBGM</a:t>
          </a:r>
          <a:r>
            <a:rPr lang="en-US" dirty="0">
              <a:solidFill>
                <a:schemeClr val="tx1"/>
              </a:solidFill>
            </a:rPr>
            <a: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97.1%</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99.52%</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11,565</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23,455</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AAFECF65-5984-8C42-8B18-25527995D736}" type="presOf" srcId="{6BEEF869-2198-3C44-BF7C-319FAF7D3278}" destId="{18CA8912-73EC-9F4E-BDE7-8ED7F5BC5F9F}" srcOrd="0" destOrd="0" presId="urn:microsoft.com/office/officeart/2005/8/layout/list1"/>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Random Forest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97.59%</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99.57%</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11,632</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23,566</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AAFECF65-5984-8C42-8B18-25527995D736}" type="presOf" srcId="{6BEEF869-2198-3C44-BF7C-319FAF7D3278}" destId="{18CA8912-73EC-9F4E-BDE7-8ED7F5BC5F9F}" srcOrd="0" destOrd="0" presId="urn:microsoft.com/office/officeart/2005/8/layout/list1"/>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5C70B-08A7-7641-AA56-E56E6FE4A8AF}">
      <dsp:nvSpPr>
        <dsp:cNvPr id="0" name=""/>
        <dsp:cNvSpPr/>
      </dsp:nvSpPr>
      <dsp:spPr>
        <a:xfrm>
          <a:off x="170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Hosted at least 10 trips</a:t>
          </a:r>
          <a:endParaRPr lang="en-GB" sz="1000" kern="1200" dirty="0"/>
        </a:p>
      </dsp:txBody>
      <dsp:txXfrm>
        <a:off x="1707" y="590931"/>
        <a:ext cx="1789233" cy="590931"/>
      </dsp:txXfrm>
    </dsp:sp>
    <dsp:sp modelId="{3C0CF56A-B06B-0B45-B639-76C5FA9B39CD}">
      <dsp:nvSpPr>
        <dsp:cNvPr id="0" name=""/>
        <dsp:cNvSpPr/>
      </dsp:nvSpPr>
      <dsp:spPr>
        <a:xfrm>
          <a:off x="650348"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72C4A-A8FF-0149-92EC-FF6D1A3634A6}">
      <dsp:nvSpPr>
        <dsp:cNvPr id="0" name=""/>
        <dsp:cNvSpPr/>
      </dsp:nvSpPr>
      <dsp:spPr>
        <a:xfrm>
          <a:off x="184461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Maintained a 90% response rate when responding to guests' requests</a:t>
          </a:r>
          <a:endParaRPr lang="en-GB" sz="1000" kern="1200"/>
        </a:p>
      </dsp:txBody>
      <dsp:txXfrm>
        <a:off x="1844617" y="590931"/>
        <a:ext cx="1789233" cy="590931"/>
      </dsp:txXfrm>
    </dsp:sp>
    <dsp:sp modelId="{BA322D00-5231-C34E-8EDF-C08B622DAC16}">
      <dsp:nvSpPr>
        <dsp:cNvPr id="0" name=""/>
        <dsp:cNvSpPr/>
      </dsp:nvSpPr>
      <dsp:spPr>
        <a:xfrm>
          <a:off x="2493258"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5107F2-82F4-1747-92B3-C457D383A200}">
      <dsp:nvSpPr>
        <dsp:cNvPr id="0" name=""/>
        <dsp:cNvSpPr/>
      </dsp:nvSpPr>
      <dsp:spPr>
        <a:xfrm>
          <a:off x="368752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Completed all confirmed reservations without cancellation</a:t>
          </a:r>
          <a:endParaRPr lang="en-GB" sz="1000" kern="1200"/>
        </a:p>
      </dsp:txBody>
      <dsp:txXfrm>
        <a:off x="3687527" y="590931"/>
        <a:ext cx="1789233" cy="590931"/>
      </dsp:txXfrm>
    </dsp:sp>
    <dsp:sp modelId="{CD0FB7D5-BFF5-7741-B10C-9F4953A29222}">
      <dsp:nvSpPr>
        <dsp:cNvPr id="0" name=""/>
        <dsp:cNvSpPr/>
      </dsp:nvSpPr>
      <dsp:spPr>
        <a:xfrm>
          <a:off x="4336169"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AA9A74-8A23-D549-B477-B0E6069FB87C}">
      <dsp:nvSpPr>
        <dsp:cNvPr id="0" name=""/>
        <dsp:cNvSpPr/>
      </dsp:nvSpPr>
      <dsp:spPr>
        <a:xfrm>
          <a:off x="553043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Received a 5-star review at least 80% of the time</a:t>
          </a:r>
          <a:endParaRPr lang="en-GB" sz="1000" kern="1200"/>
        </a:p>
      </dsp:txBody>
      <dsp:txXfrm>
        <a:off x="5530437" y="590931"/>
        <a:ext cx="1789233" cy="590931"/>
      </dsp:txXfrm>
    </dsp:sp>
    <dsp:sp modelId="{EC4264A8-8A8E-9445-B708-75B50525EA91}">
      <dsp:nvSpPr>
        <dsp:cNvPr id="0" name=""/>
        <dsp:cNvSpPr/>
      </dsp:nvSpPr>
      <dsp:spPr>
        <a:xfrm>
          <a:off x="6179079"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7CC233-9634-B944-8DC2-A33E23B4B46F}">
      <dsp:nvSpPr>
        <dsp:cNvPr id="0" name=""/>
        <dsp:cNvSpPr/>
      </dsp:nvSpPr>
      <dsp:spPr>
        <a:xfrm>
          <a:off x="292855" y="1181862"/>
          <a:ext cx="6735667" cy="221599"/>
        </a:xfrm>
        <a:prstGeom prst="leftRightArrow">
          <a:avLst/>
        </a:prstGeom>
        <a:solidFill>
          <a:srgbClr val="C257D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E8443-70EF-2847-AFAA-84D27AA9381F}">
      <dsp:nvSpPr>
        <dsp:cNvPr id="0" name=""/>
        <dsp:cNvSpPr/>
      </dsp:nvSpPr>
      <dsp:spPr>
        <a:xfrm rot="10800000">
          <a:off x="1432922" y="848"/>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120,217 rows/ total hosts</a:t>
          </a:r>
          <a:endParaRPr lang="en-GB" sz="2700" kern="1200" dirty="0"/>
        </a:p>
      </dsp:txBody>
      <dsp:txXfrm rot="10800000">
        <a:off x="1578728" y="848"/>
        <a:ext cx="4964239" cy="583224"/>
      </dsp:txXfrm>
    </dsp:sp>
    <dsp:sp modelId="{99EC6B4B-CDE9-3349-8FA5-5BAC90B0F05A}">
      <dsp:nvSpPr>
        <dsp:cNvPr id="0" name=""/>
        <dsp:cNvSpPr/>
      </dsp:nvSpPr>
      <dsp:spPr>
        <a:xfrm>
          <a:off x="1141310" y="848"/>
          <a:ext cx="583224" cy="5832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FC7AE7-94F8-C546-8D06-DF6B4341E71A}">
      <dsp:nvSpPr>
        <dsp:cNvPr id="0" name=""/>
        <dsp:cNvSpPr/>
      </dsp:nvSpPr>
      <dsp:spPr>
        <a:xfrm rot="10800000">
          <a:off x="1432922" y="743375"/>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111 features</a:t>
          </a:r>
          <a:endParaRPr lang="en-GB" sz="2700" kern="1200"/>
        </a:p>
      </dsp:txBody>
      <dsp:txXfrm rot="10800000">
        <a:off x="1578728" y="743375"/>
        <a:ext cx="4964239" cy="583224"/>
      </dsp:txXfrm>
    </dsp:sp>
    <dsp:sp modelId="{51DC6238-1977-E34A-9849-6B9607001EDE}">
      <dsp:nvSpPr>
        <dsp:cNvPr id="0" name=""/>
        <dsp:cNvSpPr/>
      </dsp:nvSpPr>
      <dsp:spPr>
        <a:xfrm>
          <a:off x="1141310" y="743375"/>
          <a:ext cx="583224" cy="58322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009E6D-C6B5-3643-9999-7FC9E148C12D}">
      <dsp:nvSpPr>
        <dsp:cNvPr id="0" name=""/>
        <dsp:cNvSpPr/>
      </dsp:nvSpPr>
      <dsp:spPr>
        <a:xfrm rot="10800000">
          <a:off x="1432922" y="1485901"/>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79,912 Regular hosts</a:t>
          </a:r>
          <a:endParaRPr lang="en-GB" sz="2700" kern="1200" dirty="0"/>
        </a:p>
      </dsp:txBody>
      <dsp:txXfrm rot="10800000">
        <a:off x="1578728" y="1485901"/>
        <a:ext cx="4964239" cy="583224"/>
      </dsp:txXfrm>
    </dsp:sp>
    <dsp:sp modelId="{78EE67DD-415F-964E-9E26-4D8378298166}">
      <dsp:nvSpPr>
        <dsp:cNvPr id="0" name=""/>
        <dsp:cNvSpPr/>
      </dsp:nvSpPr>
      <dsp:spPr>
        <a:xfrm>
          <a:off x="1141310" y="1485901"/>
          <a:ext cx="583224" cy="58322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24E70D-D208-6140-9C12-AB70B6531AC5}">
      <dsp:nvSpPr>
        <dsp:cNvPr id="0" name=""/>
        <dsp:cNvSpPr/>
      </dsp:nvSpPr>
      <dsp:spPr>
        <a:xfrm rot="10800000">
          <a:off x="1432922" y="2228428"/>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40,305 super hosts</a:t>
          </a:r>
          <a:endParaRPr lang="en-GB" sz="2700" kern="1200"/>
        </a:p>
      </dsp:txBody>
      <dsp:txXfrm rot="10800000">
        <a:off x="1578728" y="2228428"/>
        <a:ext cx="4964239" cy="583224"/>
      </dsp:txXfrm>
    </dsp:sp>
    <dsp:sp modelId="{1A319431-8A41-6646-A593-47C8D6945683}">
      <dsp:nvSpPr>
        <dsp:cNvPr id="0" name=""/>
        <dsp:cNvSpPr/>
      </dsp:nvSpPr>
      <dsp:spPr>
        <a:xfrm>
          <a:off x="1141310" y="2228428"/>
          <a:ext cx="583224" cy="58322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2B040-0663-6047-9D89-7920972D392F}">
      <dsp:nvSpPr>
        <dsp:cNvPr id="0" name=""/>
        <dsp:cNvSpPr/>
      </dsp:nvSpPr>
      <dsp:spPr>
        <a:xfrm>
          <a:off x="496835" y="0"/>
          <a:ext cx="4650938" cy="4650938"/>
        </a:xfrm>
        <a:prstGeom prst="triangle">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AFA5BE-5FDD-FC40-AF00-1CA339E7CC61}">
      <dsp:nvSpPr>
        <dsp:cNvPr id="0" name=""/>
        <dsp:cNvSpPr/>
      </dsp:nvSpPr>
      <dsp:spPr>
        <a:xfrm>
          <a:off x="2822304" y="467591"/>
          <a:ext cx="3023109" cy="110096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Used Random Forest to rank feature importance.</a:t>
          </a:r>
          <a:endParaRPr lang="en-GB" sz="1200" kern="1200" dirty="0"/>
        </a:p>
      </dsp:txBody>
      <dsp:txXfrm>
        <a:off x="2876049" y="521336"/>
        <a:ext cx="2915619" cy="993474"/>
      </dsp:txXfrm>
    </dsp:sp>
    <dsp:sp modelId="{60FA2D0A-5D73-3244-A9FA-63FB34EAED34}">
      <dsp:nvSpPr>
        <dsp:cNvPr id="0" name=""/>
        <dsp:cNvSpPr/>
      </dsp:nvSpPr>
      <dsp:spPr>
        <a:xfrm>
          <a:off x="2822304" y="1706176"/>
          <a:ext cx="3023109" cy="110096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Reduction: Retained 15 important features  based on the Random Forest  importance threshold (&gt; 0.01).</a:t>
          </a:r>
          <a:endParaRPr lang="en-GB" sz="1200" kern="1200" dirty="0"/>
        </a:p>
      </dsp:txBody>
      <dsp:txXfrm>
        <a:off x="2876049" y="1759921"/>
        <a:ext cx="2915619" cy="993474"/>
      </dsp:txXfrm>
    </dsp:sp>
    <dsp:sp modelId="{653306F1-CBBC-104C-877C-7D6FCD87EF1B}">
      <dsp:nvSpPr>
        <dsp:cNvPr id="0" name=""/>
        <dsp:cNvSpPr/>
      </dsp:nvSpPr>
      <dsp:spPr>
        <a:xfrm>
          <a:off x="2822304" y="2944761"/>
          <a:ext cx="3023109" cy="110096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Key Features Retained such as </a:t>
          </a:r>
          <a:r>
            <a:rPr lang="en-US" sz="1200" kern="1200" dirty="0" err="1"/>
            <a:t>rating_ave_pastYear</a:t>
          </a:r>
          <a:r>
            <a:rPr lang="en-US" sz="1200" kern="1200" dirty="0"/>
            <a:t>, </a:t>
          </a:r>
          <a:r>
            <a:rPr lang="en-US" sz="1200" kern="1200" dirty="0" err="1"/>
            <a:t>prev_host_is_superhost_in_period</a:t>
          </a:r>
          <a:r>
            <a:rPr lang="en-US" sz="1200" kern="1200" dirty="0"/>
            <a:t>, </a:t>
          </a:r>
          <a:r>
            <a:rPr lang="en-US" sz="1200" kern="1200" dirty="0" err="1"/>
            <a:t>tract_superhosts_ratio</a:t>
          </a:r>
          <a:r>
            <a:rPr lang="en-US" sz="1200" kern="1200" dirty="0"/>
            <a:t>, Rating Overall, etc.</a:t>
          </a:r>
          <a:endParaRPr lang="en-GB" sz="1200" kern="1200" dirty="0"/>
        </a:p>
      </dsp:txBody>
      <dsp:txXfrm>
        <a:off x="2876049" y="2998506"/>
        <a:ext cx="2915619" cy="9934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320373"/>
          <a:ext cx="6287333" cy="428399"/>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314366" y="6945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Baseline Model: Logistic Regression</a:t>
          </a:r>
          <a:endParaRPr lang="en-GB" sz="1700" kern="1200" dirty="0">
            <a:solidFill>
              <a:schemeClr val="tx1"/>
            </a:solidFill>
          </a:endParaRPr>
        </a:p>
      </dsp:txBody>
      <dsp:txXfrm>
        <a:off x="338864" y="93951"/>
        <a:ext cx="4352137" cy="452844"/>
      </dsp:txXfrm>
    </dsp:sp>
    <dsp:sp modelId="{F07EF146-8E28-6242-B61C-BEC479631694}">
      <dsp:nvSpPr>
        <dsp:cNvPr id="0" name=""/>
        <dsp:cNvSpPr/>
      </dsp:nvSpPr>
      <dsp:spPr>
        <a:xfrm>
          <a:off x="0" y="109149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314366" y="84057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Accuracy: 92%</a:t>
          </a:r>
          <a:endParaRPr lang="en-GB" sz="1700" kern="1200" dirty="0">
            <a:solidFill>
              <a:schemeClr val="tx1"/>
            </a:solidFill>
          </a:endParaRPr>
        </a:p>
      </dsp:txBody>
      <dsp:txXfrm>
        <a:off x="338864" y="865071"/>
        <a:ext cx="4352137" cy="452844"/>
      </dsp:txXfrm>
    </dsp:sp>
    <dsp:sp modelId="{42DB5392-1D9F-B649-9413-C4116854F20A}">
      <dsp:nvSpPr>
        <dsp:cNvPr id="0" name=""/>
        <dsp:cNvSpPr/>
      </dsp:nvSpPr>
      <dsp:spPr>
        <a:xfrm>
          <a:off x="0" y="186261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314366" y="161169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ROC-AUC: 97.08%</a:t>
          </a:r>
          <a:endParaRPr lang="en-GB" sz="1700" kern="1200" dirty="0">
            <a:solidFill>
              <a:schemeClr val="tx1"/>
            </a:solidFill>
          </a:endParaRPr>
        </a:p>
      </dsp:txBody>
      <dsp:txXfrm>
        <a:off x="338864" y="1636191"/>
        <a:ext cx="4352137" cy="452844"/>
      </dsp:txXfrm>
    </dsp:sp>
    <dsp:sp modelId="{7B280505-3666-F548-AA1B-FFA91502D5CB}">
      <dsp:nvSpPr>
        <dsp:cNvPr id="0" name=""/>
        <dsp:cNvSpPr/>
      </dsp:nvSpPr>
      <dsp:spPr>
        <a:xfrm>
          <a:off x="0" y="263373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314366" y="238281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True Positives: 10,308</a:t>
          </a:r>
          <a:endParaRPr lang="en-GB" sz="1700" kern="1200" dirty="0">
            <a:solidFill>
              <a:schemeClr val="tx1"/>
            </a:solidFill>
          </a:endParaRPr>
        </a:p>
      </dsp:txBody>
      <dsp:txXfrm>
        <a:off x="338864" y="2407311"/>
        <a:ext cx="4352137" cy="452844"/>
      </dsp:txXfrm>
    </dsp:sp>
    <dsp:sp modelId="{D644706E-D212-C94C-86D4-213CD647CE69}">
      <dsp:nvSpPr>
        <dsp:cNvPr id="0" name=""/>
        <dsp:cNvSpPr/>
      </dsp:nvSpPr>
      <dsp:spPr>
        <a:xfrm>
          <a:off x="0" y="340485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314366" y="315393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True Negatives: 22,873</a:t>
          </a:r>
          <a:endParaRPr lang="en-GB" sz="1700" kern="1200" dirty="0">
            <a:solidFill>
              <a:schemeClr val="tx1"/>
            </a:solidFill>
          </a:endParaRPr>
        </a:p>
      </dsp:txBody>
      <dsp:txXfrm>
        <a:off x="338864" y="3178431"/>
        <a:ext cx="4352137"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5"/>
          <a:ext cx="5707142" cy="352799"/>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Random Forest Classifier</a:t>
          </a:r>
          <a:endParaRPr lang="en-GB" sz="1400" kern="1200" dirty="0">
            <a:solidFill>
              <a:schemeClr val="tx1"/>
            </a:solidFill>
          </a:endParaRPr>
        </a:p>
      </dsp:txBody>
      <dsp:txXfrm>
        <a:off x="305532" y="112940"/>
        <a:ext cx="3954650" cy="372929"/>
      </dsp:txXfrm>
    </dsp:sp>
    <dsp:sp modelId="{F07EF146-8E28-6242-B61C-BEC479631694}">
      <dsp:nvSpPr>
        <dsp:cNvPr id="0" name=""/>
        <dsp:cNvSpPr/>
      </dsp:nvSpPr>
      <dsp:spPr>
        <a:xfrm>
          <a:off x="0" y="93444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97.59%</a:t>
          </a:r>
          <a:endParaRPr lang="en-GB" sz="1400" kern="1200" dirty="0">
            <a:solidFill>
              <a:schemeClr val="tx1"/>
            </a:solidFill>
          </a:endParaRPr>
        </a:p>
      </dsp:txBody>
      <dsp:txXfrm>
        <a:off x="305532" y="747980"/>
        <a:ext cx="3954650" cy="372929"/>
      </dsp:txXfrm>
    </dsp:sp>
    <dsp:sp modelId="{42DB5392-1D9F-B649-9413-C4116854F20A}">
      <dsp:nvSpPr>
        <dsp:cNvPr id="0" name=""/>
        <dsp:cNvSpPr/>
      </dsp:nvSpPr>
      <dsp:spPr>
        <a:xfrm>
          <a:off x="0" y="156948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99.57%</a:t>
          </a:r>
          <a:endParaRPr lang="en-GB" sz="1400" kern="1200" dirty="0">
            <a:solidFill>
              <a:schemeClr val="tx1"/>
            </a:solidFill>
          </a:endParaRPr>
        </a:p>
      </dsp:txBody>
      <dsp:txXfrm>
        <a:off x="305532" y="1383020"/>
        <a:ext cx="3954650" cy="372929"/>
      </dsp:txXfrm>
    </dsp:sp>
    <dsp:sp modelId="{7B280505-3666-F548-AA1B-FFA91502D5CB}">
      <dsp:nvSpPr>
        <dsp:cNvPr id="0" name=""/>
        <dsp:cNvSpPr/>
      </dsp:nvSpPr>
      <dsp:spPr>
        <a:xfrm>
          <a:off x="0" y="2204524"/>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11,632</a:t>
          </a:r>
          <a:endParaRPr lang="en-GB" sz="1400" kern="1200" dirty="0">
            <a:solidFill>
              <a:schemeClr val="tx1"/>
            </a:solidFill>
          </a:endParaRPr>
        </a:p>
      </dsp:txBody>
      <dsp:txXfrm>
        <a:off x="305532" y="2018060"/>
        <a:ext cx="3954650" cy="372929"/>
      </dsp:txXfrm>
    </dsp:sp>
    <dsp:sp modelId="{D644706E-D212-C94C-86D4-213CD647CE69}">
      <dsp:nvSpPr>
        <dsp:cNvPr id="0" name=""/>
        <dsp:cNvSpPr/>
      </dsp:nvSpPr>
      <dsp:spPr>
        <a:xfrm>
          <a:off x="0" y="283956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23,566</a:t>
          </a:r>
          <a:endParaRPr lang="en-GB" sz="1400" kern="1200" dirty="0">
            <a:solidFill>
              <a:schemeClr val="tx1"/>
            </a:solidFill>
          </a:endParaRPr>
        </a:p>
      </dsp:txBody>
      <dsp:txXfrm>
        <a:off x="305532" y="2653100"/>
        <a:ext cx="3954650" cy="3729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5"/>
          <a:ext cx="5707142" cy="352799"/>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a:t>
          </a:r>
          <a:r>
            <a:rPr lang="en-US" sz="1400" kern="1200" dirty="0" err="1">
              <a:solidFill>
                <a:schemeClr val="tx1"/>
              </a:solidFill>
            </a:rPr>
            <a:t>XGBoost</a:t>
          </a:r>
          <a:r>
            <a:rPr lang="en-US" sz="1400" kern="1200" dirty="0">
              <a:solidFill>
                <a:schemeClr val="tx1"/>
              </a:solidFill>
            </a:rPr>
            <a:t> Classifier</a:t>
          </a:r>
          <a:endParaRPr lang="en-GB" sz="1400" kern="1200" dirty="0">
            <a:solidFill>
              <a:schemeClr val="tx1"/>
            </a:solidFill>
          </a:endParaRPr>
        </a:p>
      </dsp:txBody>
      <dsp:txXfrm>
        <a:off x="305532" y="112940"/>
        <a:ext cx="3954650" cy="372929"/>
      </dsp:txXfrm>
    </dsp:sp>
    <dsp:sp modelId="{F07EF146-8E28-6242-B61C-BEC479631694}">
      <dsp:nvSpPr>
        <dsp:cNvPr id="0" name=""/>
        <dsp:cNvSpPr/>
      </dsp:nvSpPr>
      <dsp:spPr>
        <a:xfrm>
          <a:off x="0" y="93444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97.01%</a:t>
          </a:r>
          <a:endParaRPr lang="en-GB" sz="1400" kern="1200" dirty="0">
            <a:solidFill>
              <a:schemeClr val="tx1"/>
            </a:solidFill>
          </a:endParaRPr>
        </a:p>
      </dsp:txBody>
      <dsp:txXfrm>
        <a:off x="305532" y="747980"/>
        <a:ext cx="3954650" cy="372929"/>
      </dsp:txXfrm>
    </dsp:sp>
    <dsp:sp modelId="{42DB5392-1D9F-B649-9413-C4116854F20A}">
      <dsp:nvSpPr>
        <dsp:cNvPr id="0" name=""/>
        <dsp:cNvSpPr/>
      </dsp:nvSpPr>
      <dsp:spPr>
        <a:xfrm>
          <a:off x="0" y="156948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99.51%</a:t>
          </a:r>
          <a:endParaRPr lang="en-GB" sz="1400" kern="1200" dirty="0">
            <a:solidFill>
              <a:schemeClr val="tx1"/>
            </a:solidFill>
          </a:endParaRPr>
        </a:p>
      </dsp:txBody>
      <dsp:txXfrm>
        <a:off x="305532" y="1383020"/>
        <a:ext cx="3954650" cy="372929"/>
      </dsp:txXfrm>
    </dsp:sp>
    <dsp:sp modelId="{7B280505-3666-F548-AA1B-FFA91502D5CB}">
      <dsp:nvSpPr>
        <dsp:cNvPr id="0" name=""/>
        <dsp:cNvSpPr/>
      </dsp:nvSpPr>
      <dsp:spPr>
        <a:xfrm>
          <a:off x="0" y="2204524"/>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11,557</a:t>
          </a:r>
          <a:endParaRPr lang="en-GB" sz="1400" kern="1200" dirty="0">
            <a:solidFill>
              <a:schemeClr val="tx1"/>
            </a:solidFill>
          </a:endParaRPr>
        </a:p>
      </dsp:txBody>
      <dsp:txXfrm>
        <a:off x="305532" y="2018060"/>
        <a:ext cx="3954650" cy="372929"/>
      </dsp:txXfrm>
    </dsp:sp>
    <dsp:sp modelId="{D644706E-D212-C94C-86D4-213CD647CE69}">
      <dsp:nvSpPr>
        <dsp:cNvPr id="0" name=""/>
        <dsp:cNvSpPr/>
      </dsp:nvSpPr>
      <dsp:spPr>
        <a:xfrm>
          <a:off x="0" y="283956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23,432</a:t>
          </a:r>
          <a:endParaRPr lang="en-GB" sz="1400" kern="1200" dirty="0">
            <a:solidFill>
              <a:schemeClr val="tx1"/>
            </a:solidFill>
          </a:endParaRPr>
        </a:p>
      </dsp:txBody>
      <dsp:txXfrm>
        <a:off x="305532" y="2653100"/>
        <a:ext cx="3954650" cy="3729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5"/>
          <a:ext cx="5707142" cy="352799"/>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a:t>
          </a:r>
          <a:r>
            <a:rPr lang="en-US" sz="1400" kern="1200" dirty="0" err="1">
              <a:solidFill>
                <a:schemeClr val="tx1"/>
              </a:solidFill>
            </a:rPr>
            <a:t>LightBGM</a:t>
          </a:r>
          <a:r>
            <a:rPr lang="en-US" sz="1400" kern="1200" dirty="0">
              <a:solidFill>
                <a:schemeClr val="tx1"/>
              </a:solidFill>
            </a:rPr>
            <a:t> Classifier</a:t>
          </a:r>
          <a:endParaRPr lang="en-GB" sz="1400" kern="1200" dirty="0">
            <a:solidFill>
              <a:schemeClr val="tx1"/>
            </a:solidFill>
          </a:endParaRPr>
        </a:p>
      </dsp:txBody>
      <dsp:txXfrm>
        <a:off x="305532" y="112940"/>
        <a:ext cx="3954650" cy="372929"/>
      </dsp:txXfrm>
    </dsp:sp>
    <dsp:sp modelId="{F07EF146-8E28-6242-B61C-BEC479631694}">
      <dsp:nvSpPr>
        <dsp:cNvPr id="0" name=""/>
        <dsp:cNvSpPr/>
      </dsp:nvSpPr>
      <dsp:spPr>
        <a:xfrm>
          <a:off x="0" y="93444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97.1%</a:t>
          </a:r>
          <a:endParaRPr lang="en-GB" sz="1400" kern="1200" dirty="0">
            <a:solidFill>
              <a:schemeClr val="tx1"/>
            </a:solidFill>
          </a:endParaRPr>
        </a:p>
      </dsp:txBody>
      <dsp:txXfrm>
        <a:off x="305532" y="747980"/>
        <a:ext cx="3954650" cy="372929"/>
      </dsp:txXfrm>
    </dsp:sp>
    <dsp:sp modelId="{42DB5392-1D9F-B649-9413-C4116854F20A}">
      <dsp:nvSpPr>
        <dsp:cNvPr id="0" name=""/>
        <dsp:cNvSpPr/>
      </dsp:nvSpPr>
      <dsp:spPr>
        <a:xfrm>
          <a:off x="0" y="156948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99.52%</a:t>
          </a:r>
          <a:endParaRPr lang="en-GB" sz="1400" kern="1200" dirty="0">
            <a:solidFill>
              <a:schemeClr val="tx1"/>
            </a:solidFill>
          </a:endParaRPr>
        </a:p>
      </dsp:txBody>
      <dsp:txXfrm>
        <a:off x="305532" y="1383020"/>
        <a:ext cx="3954650" cy="372929"/>
      </dsp:txXfrm>
    </dsp:sp>
    <dsp:sp modelId="{7B280505-3666-F548-AA1B-FFA91502D5CB}">
      <dsp:nvSpPr>
        <dsp:cNvPr id="0" name=""/>
        <dsp:cNvSpPr/>
      </dsp:nvSpPr>
      <dsp:spPr>
        <a:xfrm>
          <a:off x="0" y="2204524"/>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11,565</a:t>
          </a:r>
          <a:endParaRPr lang="en-GB" sz="1400" kern="1200" dirty="0">
            <a:solidFill>
              <a:schemeClr val="tx1"/>
            </a:solidFill>
          </a:endParaRPr>
        </a:p>
      </dsp:txBody>
      <dsp:txXfrm>
        <a:off x="305532" y="2018060"/>
        <a:ext cx="3954650" cy="372929"/>
      </dsp:txXfrm>
    </dsp:sp>
    <dsp:sp modelId="{D644706E-D212-C94C-86D4-213CD647CE69}">
      <dsp:nvSpPr>
        <dsp:cNvPr id="0" name=""/>
        <dsp:cNvSpPr/>
      </dsp:nvSpPr>
      <dsp:spPr>
        <a:xfrm>
          <a:off x="0" y="283956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23,455</a:t>
          </a:r>
          <a:endParaRPr lang="en-GB" sz="1400" kern="1200" dirty="0">
            <a:solidFill>
              <a:schemeClr val="tx1"/>
            </a:solidFill>
          </a:endParaRPr>
        </a:p>
      </dsp:txBody>
      <dsp:txXfrm>
        <a:off x="305532" y="2653100"/>
        <a:ext cx="3954650" cy="3729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5"/>
          <a:ext cx="5707142" cy="352799"/>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Random Forest Classifier</a:t>
          </a:r>
          <a:endParaRPr lang="en-GB" sz="1400" kern="1200" dirty="0">
            <a:solidFill>
              <a:schemeClr val="tx1"/>
            </a:solidFill>
          </a:endParaRPr>
        </a:p>
      </dsp:txBody>
      <dsp:txXfrm>
        <a:off x="305532" y="112940"/>
        <a:ext cx="3954650" cy="372929"/>
      </dsp:txXfrm>
    </dsp:sp>
    <dsp:sp modelId="{F07EF146-8E28-6242-B61C-BEC479631694}">
      <dsp:nvSpPr>
        <dsp:cNvPr id="0" name=""/>
        <dsp:cNvSpPr/>
      </dsp:nvSpPr>
      <dsp:spPr>
        <a:xfrm>
          <a:off x="0" y="93444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97.59%</a:t>
          </a:r>
          <a:endParaRPr lang="en-GB" sz="1400" kern="1200" dirty="0">
            <a:solidFill>
              <a:schemeClr val="tx1"/>
            </a:solidFill>
          </a:endParaRPr>
        </a:p>
      </dsp:txBody>
      <dsp:txXfrm>
        <a:off x="305532" y="747980"/>
        <a:ext cx="3954650" cy="372929"/>
      </dsp:txXfrm>
    </dsp:sp>
    <dsp:sp modelId="{42DB5392-1D9F-B649-9413-C4116854F20A}">
      <dsp:nvSpPr>
        <dsp:cNvPr id="0" name=""/>
        <dsp:cNvSpPr/>
      </dsp:nvSpPr>
      <dsp:spPr>
        <a:xfrm>
          <a:off x="0" y="156948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99.57%</a:t>
          </a:r>
          <a:endParaRPr lang="en-GB" sz="1400" kern="1200" dirty="0">
            <a:solidFill>
              <a:schemeClr val="tx1"/>
            </a:solidFill>
          </a:endParaRPr>
        </a:p>
      </dsp:txBody>
      <dsp:txXfrm>
        <a:off x="305532" y="1383020"/>
        <a:ext cx="3954650" cy="372929"/>
      </dsp:txXfrm>
    </dsp:sp>
    <dsp:sp modelId="{7B280505-3666-F548-AA1B-FFA91502D5CB}">
      <dsp:nvSpPr>
        <dsp:cNvPr id="0" name=""/>
        <dsp:cNvSpPr/>
      </dsp:nvSpPr>
      <dsp:spPr>
        <a:xfrm>
          <a:off x="0" y="2204524"/>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11,632</a:t>
          </a:r>
          <a:endParaRPr lang="en-GB" sz="1400" kern="1200" dirty="0">
            <a:solidFill>
              <a:schemeClr val="tx1"/>
            </a:solidFill>
          </a:endParaRPr>
        </a:p>
      </dsp:txBody>
      <dsp:txXfrm>
        <a:off x="305532" y="2018060"/>
        <a:ext cx="3954650" cy="372929"/>
      </dsp:txXfrm>
    </dsp:sp>
    <dsp:sp modelId="{D644706E-D212-C94C-86D4-213CD647CE69}">
      <dsp:nvSpPr>
        <dsp:cNvPr id="0" name=""/>
        <dsp:cNvSpPr/>
      </dsp:nvSpPr>
      <dsp:spPr>
        <a:xfrm>
          <a:off x="0" y="283956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23,566</a:t>
          </a:r>
          <a:endParaRPr lang="en-GB" sz="1400" kern="1200" dirty="0">
            <a:solidFill>
              <a:schemeClr val="tx1"/>
            </a:solidFill>
          </a:endParaRPr>
        </a:p>
      </dsp:txBody>
      <dsp:txXfrm>
        <a:off x="305532" y="2653100"/>
        <a:ext cx="3954650" cy="372929"/>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704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A428D-E2F8-0C65-551E-BA14135C5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1ABBA1-A61D-D28D-8B61-AF51B00E4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E11FD-8227-2046-E4A1-66CABAA886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9ECEF4-9ED4-BA02-411B-70E829A93B0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05490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E7790-14B0-C253-C87A-B1D9E11B3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09B4B-E04D-79CB-9D04-5D518EC41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B1BEF-E731-9C2A-2FA5-0848BBB4D5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0037E3-2609-BB45-AB28-3ED6BE961FBB}"/>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225973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3862-0E65-D71F-6377-4ACD45E99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83C0E-5A21-9660-536E-C7886B473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5EAE9-A606-BF9E-96CE-9894FBF24D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8029E4-9781-BFD3-D1D8-4D26DA1ABD74}"/>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210663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69F53-299F-FDA3-E052-D75E688F4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39A57-8E38-3B73-B33D-A1130CC84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13385-72CA-D7D5-A066-697B425A4B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E83EE1-A5FB-D3B3-876B-AB106A9CF05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645814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1AB97-DBF0-3E39-CD0E-A71CABEB7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E2F30-27BC-F33F-605A-DF0D7DE33A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E2AC7-E1D0-87C3-4FF7-245D20FE5C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808E04-6AEA-4A68-E202-D2E82D32D08B}"/>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280504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27E15-098D-488D-CC95-EB94B7281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C759B-7DE0-2D28-3E3D-60A6EF3C08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07D3E-34C1-01AB-9F08-2E585DBD0C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55ED29-4F21-A51F-ACE3-B41B07F2BF7E}"/>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877954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032D5-7596-1E0D-0BE4-FA693A6F1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0B30EC-0154-867E-34FC-7CD0F77DD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D15C0-C3D1-4D6B-EE16-0B17FA2EB1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ADEBF4-55D2-9862-A233-FA7784C34124}"/>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453136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2E83E-D5FC-A350-E97D-37B9C34D15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06916-592D-4612-88A2-9E75DB056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9B7A2-791C-9C11-7F53-8C547D7C65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BA9D5A-1A3E-4B6C-783E-67DC3C112188}"/>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48625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449B1-0082-DE13-73F9-0DE814D03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8AD10-0753-B8E7-FA40-D75E65315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E1E5E-79B9-B66C-E1C3-16AF83C842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25D6A5-8AC5-D4A6-9400-F63253668C51}"/>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20628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51F50-9DE1-0423-1CF7-B39A95F3B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45F56-11A6-84E4-E0D9-1E8FF8F421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81E30-F11A-4D31-A3EA-BB05738C63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FA232B-F1AF-D9BB-2467-8FFD39B96D60}"/>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976708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D4B9E-B4DF-BF7F-90DD-939A0EEEDA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5D310-EF46-08EB-1846-0F725A1F2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B113E-0A91-092E-C9D9-D28E51DC24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A813F7-C3CC-79A0-AF21-E7A820FC7C06}"/>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38231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A2143-83EF-EB1A-7C2D-502BECD1C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5B57A-24A2-5190-337E-FD4ABA4129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35DD74-5C48-E673-E571-5BB15E05EB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ECC402-34B4-7F8A-8ADB-A7E731D4C6F6}"/>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467655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3571FA-41E5-CFFC-A214-0A4B9B043204}"/>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
        <p:nvSpPr>
          <p:cNvPr id="5" name="TextBox 4">
            <a:extLst>
              <a:ext uri="{FF2B5EF4-FFF2-40B4-BE49-F238E27FC236}">
                <a16:creationId xmlns:a16="http://schemas.microsoft.com/office/drawing/2014/main" id="{18562661-68CA-A03B-F8AB-F52FFD1D69C0}"/>
              </a:ext>
            </a:extLst>
          </p:cNvPr>
          <p:cNvSpPr txBox="1"/>
          <p:nvPr userDrawn="1">
            <p:extLst>
              <p:ext uri="{1162E1C5-73C7-4A58-AE30-91384D911F3F}">
                <p184:classification xmlns:p184="http://schemas.microsoft.com/office/powerpoint/2018/4/main" val="ftr"/>
              </p:ext>
            </p:extLst>
          </p:nvPr>
        </p:nvSpPr>
        <p:spPr>
          <a:xfrm>
            <a:off x="63500" y="80137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5.pn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1.jpe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6.png"/><Relationship Id="rId7" Type="http://schemas.openxmlformats.org/officeDocument/2006/relationships/diagramQuickStyle" Target="../diagrams/quickStyle4.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1.jpeg"/><Relationship Id="rId4" Type="http://schemas.openxmlformats.org/officeDocument/2006/relationships/image" Target="../media/image37.pn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diagramColors" Target="../diagrams/colors5.xml"/><Relationship Id="rId11" Type="http://schemas.openxmlformats.org/officeDocument/2006/relationships/image" Target="../media/image11.jpeg"/><Relationship Id="rId5" Type="http://schemas.openxmlformats.org/officeDocument/2006/relationships/diagramQuickStyle" Target="../diagrams/quickStyle5.xml"/><Relationship Id="rId10" Type="http://schemas.openxmlformats.org/officeDocument/2006/relationships/image" Target="../media/image40.jpeg"/><Relationship Id="rId4" Type="http://schemas.openxmlformats.org/officeDocument/2006/relationships/diagramLayout" Target="../diagrams/layout5.xml"/><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diagramColors" Target="../diagrams/colors6.xml"/><Relationship Id="rId11" Type="http://schemas.openxmlformats.org/officeDocument/2006/relationships/image" Target="../media/image11.jpeg"/><Relationship Id="rId5" Type="http://schemas.openxmlformats.org/officeDocument/2006/relationships/diagramQuickStyle" Target="../diagrams/quickStyle6.xml"/><Relationship Id="rId10" Type="http://schemas.openxmlformats.org/officeDocument/2006/relationships/image" Target="../media/image43.png"/><Relationship Id="rId4" Type="http://schemas.openxmlformats.org/officeDocument/2006/relationships/diagramLayout" Target="../diagrams/layout6.xml"/><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diagramColors" Target="../diagrams/colors7.xml"/><Relationship Id="rId11" Type="http://schemas.openxmlformats.org/officeDocument/2006/relationships/image" Target="../media/image11.jpeg"/><Relationship Id="rId5" Type="http://schemas.openxmlformats.org/officeDocument/2006/relationships/diagramQuickStyle" Target="../diagrams/quickStyle7.xml"/><Relationship Id="rId10" Type="http://schemas.openxmlformats.org/officeDocument/2006/relationships/image" Target="../media/image46.png"/><Relationship Id="rId4" Type="http://schemas.openxmlformats.org/officeDocument/2006/relationships/diagramLayout" Target="../diagrams/layout7.xml"/><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7.png"/><Relationship Id="rId7" Type="http://schemas.openxmlformats.org/officeDocument/2006/relationships/diagramLayout" Target="../diagrams/layout8.xm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diagramData" Target="../diagrams/data8.xml"/><Relationship Id="rId11" Type="http://schemas.openxmlformats.org/officeDocument/2006/relationships/image" Target="../media/image11.jpeg"/><Relationship Id="rId5" Type="http://schemas.openxmlformats.org/officeDocument/2006/relationships/image" Target="../media/image49.png"/><Relationship Id="rId10" Type="http://schemas.microsoft.com/office/2007/relationships/diagramDrawing" Target="../diagrams/drawing8.xml"/><Relationship Id="rId4" Type="http://schemas.openxmlformats.org/officeDocument/2006/relationships/image" Target="../media/image48.png"/><Relationship Id="rId9" Type="http://schemas.openxmlformats.org/officeDocument/2006/relationships/diagramColors" Target="../diagrams/colors8.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11.jpe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11.jpeg"/><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1.jpeg"/><Relationship Id="rId4" Type="http://schemas.openxmlformats.org/officeDocument/2006/relationships/image" Target="../media/image14.jp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00390"/>
            <a:ext cx="7468553" cy="2220314"/>
          </a:xfrm>
          <a:prstGeom prst="rect">
            <a:avLst/>
          </a:prstGeom>
          <a:noFill/>
          <a:ln/>
        </p:spPr>
        <p:txBody>
          <a:bodyPr wrap="square" lIns="0" tIns="0" rIns="0" bIns="0" rtlCol="0" anchor="t"/>
          <a:lstStyle/>
          <a:p>
            <a:pPr marL="0" indent="0" algn="ctr">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MGMT 68700</a:t>
            </a:r>
          </a:p>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Predicting Superhost Status: A Data-Driven Approach</a:t>
            </a:r>
            <a:endParaRPr lang="en-US" sz="4400" dirty="0"/>
          </a:p>
        </p:txBody>
      </p:sp>
      <p:sp>
        <p:nvSpPr>
          <p:cNvPr id="4" name="Text 1"/>
          <p:cNvSpPr/>
          <p:nvPr/>
        </p:nvSpPr>
        <p:spPr>
          <a:xfrm>
            <a:off x="837724" y="4079677"/>
            <a:ext cx="7468553" cy="788537"/>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presentation explores a data-driven method to predict Airbnb Superhost status in Chicago. </a:t>
            </a:r>
            <a:endParaRPr lang="en-US" sz="1850" dirty="0"/>
          </a:p>
        </p:txBody>
      </p:sp>
      <p:sp>
        <p:nvSpPr>
          <p:cNvPr id="5" name="Shape 2"/>
          <p:cNvSpPr/>
          <p:nvPr/>
        </p:nvSpPr>
        <p:spPr>
          <a:xfrm>
            <a:off x="837724" y="5515808"/>
            <a:ext cx="382905" cy="382905"/>
          </a:xfrm>
          <a:prstGeom prst="roundRect">
            <a:avLst>
              <a:gd name="adj" fmla="val 23878209"/>
            </a:avLst>
          </a:prstGeom>
          <a:noFill/>
          <a:ln w="7620">
            <a:solidFill>
              <a:srgbClr val="FFFFFF"/>
            </a:solidFill>
            <a:prstDash val="solid"/>
          </a:ln>
        </p:spPr>
        <p:txBody>
          <a:bodyPr/>
          <a:lstStyle/>
          <a:p>
            <a:endParaRPr lang="en-US"/>
          </a:p>
        </p:txBody>
      </p:sp>
      <p:sp>
        <p:nvSpPr>
          <p:cNvPr id="8" name="Text 1">
            <a:extLst>
              <a:ext uri="{FF2B5EF4-FFF2-40B4-BE49-F238E27FC236}">
                <a16:creationId xmlns:a16="http://schemas.microsoft.com/office/drawing/2014/main" id="{0BF60EDC-683A-56F3-39CA-FE16632944BE}"/>
              </a:ext>
            </a:extLst>
          </p:cNvPr>
          <p:cNvSpPr/>
          <p:nvPr/>
        </p:nvSpPr>
        <p:spPr>
          <a:xfrm>
            <a:off x="837724" y="5768502"/>
            <a:ext cx="7849076" cy="1498059"/>
          </a:xfrm>
          <a:prstGeom prst="rect">
            <a:avLst/>
          </a:prstGeom>
          <a:noFill/>
          <a:ln/>
        </p:spPr>
        <p:txBody>
          <a:bodyPr wrap="square" lIns="0" tIns="0" rIns="0" bIns="0" rtlCol="0" anchor="t"/>
          <a:lstStyle/>
          <a:p>
            <a:pPr marL="0" indent="0" algn="r">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By</a:t>
            </a:r>
          </a:p>
          <a:p>
            <a:pPr marL="0" indent="0" algn="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Krithiga Rajan Sangeetha Rajan</a:t>
            </a:r>
          </a:p>
          <a:p>
            <a:pPr marL="0" indent="0" algn="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Nandini Devalla</a:t>
            </a:r>
          </a:p>
          <a:p>
            <a:pPr marL="0" indent="0" algn="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Shashank Sridhar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37686" y="432783"/>
            <a:ext cx="10939913" cy="1198007"/>
          </a:xfrm>
          <a:prstGeom prst="rect">
            <a:avLst/>
          </a:prstGeom>
          <a:noFill/>
          <a:ln/>
        </p:spPr>
        <p:txBody>
          <a:bodyPr wrap="square" lIns="0" tIns="0" rIns="0" bIns="0" rtlCol="0" anchor="t"/>
          <a:lstStyle/>
          <a:p>
            <a:pPr marL="0" indent="0">
              <a:lnSpc>
                <a:spcPts val="4700"/>
              </a:lnSpc>
              <a:buNone/>
            </a:pPr>
            <a:r>
              <a:rPr lang="en-US" sz="3750" kern="0" spc="-75" dirty="0">
                <a:solidFill>
                  <a:srgbClr val="000000"/>
                </a:solidFill>
                <a:latin typeface="Source Serif Pro Semi Bold" pitchFamily="34" charset="0"/>
                <a:ea typeface="Source Serif Pro Semi Bold" pitchFamily="34" charset="-122"/>
                <a:cs typeface="Source Serif Pro Semi Bold" pitchFamily="34" charset="-120"/>
              </a:rPr>
              <a:t>Data Preprocessing: Feature Selection and Cleaning</a:t>
            </a:r>
            <a:endParaRPr lang="en-US" sz="3750" dirty="0"/>
          </a:p>
        </p:txBody>
      </p:sp>
      <p:pic>
        <p:nvPicPr>
          <p:cNvPr id="4" name="Image 1" descr="preencoded.png"/>
          <p:cNvPicPr>
            <a:picLocks noChangeAspect="1"/>
          </p:cNvPicPr>
          <p:nvPr/>
        </p:nvPicPr>
        <p:blipFill>
          <a:blip r:embed="rId3"/>
          <a:stretch>
            <a:fillRect/>
          </a:stretch>
        </p:blipFill>
        <p:spPr>
          <a:xfrm>
            <a:off x="361133" y="1619664"/>
            <a:ext cx="509111" cy="509111"/>
          </a:xfrm>
          <a:prstGeom prst="rect">
            <a:avLst/>
          </a:prstGeom>
        </p:spPr>
      </p:pic>
      <p:sp>
        <p:nvSpPr>
          <p:cNvPr id="5" name="Text 1"/>
          <p:cNvSpPr/>
          <p:nvPr/>
        </p:nvSpPr>
        <p:spPr>
          <a:xfrm>
            <a:off x="361133" y="2332372"/>
            <a:ext cx="2396133" cy="299561"/>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Chi-Square Test</a:t>
            </a:r>
            <a:endParaRPr lang="en-US" sz="1850" dirty="0"/>
          </a:p>
        </p:txBody>
      </p:sp>
      <p:sp>
        <p:nvSpPr>
          <p:cNvPr id="6" name="Text 2"/>
          <p:cNvSpPr/>
          <p:nvPr/>
        </p:nvSpPr>
        <p:spPr>
          <a:xfrm>
            <a:off x="361133" y="2754092"/>
            <a:ext cx="5195605" cy="325874"/>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Retained significant categorical features with p-value &lt; 0.05.</a:t>
            </a:r>
            <a:endParaRPr lang="en-US" sz="1600" dirty="0"/>
          </a:p>
        </p:txBody>
      </p:sp>
      <p:pic>
        <p:nvPicPr>
          <p:cNvPr id="7" name="Image 2" descr="preencoded.png"/>
          <p:cNvPicPr>
            <a:picLocks noChangeAspect="1"/>
          </p:cNvPicPr>
          <p:nvPr/>
        </p:nvPicPr>
        <p:blipFill>
          <a:blip r:embed="rId4"/>
          <a:stretch>
            <a:fillRect/>
          </a:stretch>
        </p:blipFill>
        <p:spPr>
          <a:xfrm>
            <a:off x="337687" y="3655706"/>
            <a:ext cx="509111" cy="509111"/>
          </a:xfrm>
          <a:prstGeom prst="rect">
            <a:avLst/>
          </a:prstGeom>
        </p:spPr>
      </p:pic>
      <p:sp>
        <p:nvSpPr>
          <p:cNvPr id="8" name="Text 3"/>
          <p:cNvSpPr/>
          <p:nvPr/>
        </p:nvSpPr>
        <p:spPr>
          <a:xfrm>
            <a:off x="337687" y="4368414"/>
            <a:ext cx="2396133" cy="299561"/>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Missing Values</a:t>
            </a:r>
            <a:endParaRPr lang="en-US" sz="1850" dirty="0"/>
          </a:p>
        </p:txBody>
      </p:sp>
      <p:sp>
        <p:nvSpPr>
          <p:cNvPr id="9" name="Text 4"/>
          <p:cNvSpPr/>
          <p:nvPr/>
        </p:nvSpPr>
        <p:spPr>
          <a:xfrm>
            <a:off x="337687" y="4848749"/>
            <a:ext cx="5418344" cy="936784"/>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Addressed 718,724 missing values.</a:t>
            </a:r>
          </a:p>
          <a:p>
            <a:pPr marL="285750" indent="-285750" algn="l">
              <a:lnSpc>
                <a:spcPts val="2550"/>
              </a:lnSpc>
              <a:buFont typeface="Arial" panose="020B0604020202020204" pitchFamily="34" charset="0"/>
              <a:buChar char="•"/>
            </a:pPr>
            <a:r>
              <a:rPr lang="en-US" sz="1600" dirty="0" err="1"/>
              <a:t>Rating_ave_pastYear</a:t>
            </a:r>
            <a:r>
              <a:rPr lang="en-US" sz="1600" dirty="0"/>
              <a:t>: 19,845 values imputed.</a:t>
            </a:r>
          </a:p>
          <a:p>
            <a:pPr marL="285750" indent="-285750" algn="l">
              <a:lnSpc>
                <a:spcPts val="2550"/>
              </a:lnSpc>
              <a:buFont typeface="Arial" panose="020B0604020202020204" pitchFamily="34" charset="0"/>
              <a:buChar char="•"/>
            </a:pPr>
            <a:r>
              <a:rPr lang="en-US" sz="1600" dirty="0" err="1"/>
              <a:t>Time_to_date_mean</a:t>
            </a:r>
            <a:r>
              <a:rPr lang="en-US" sz="1600" dirty="0"/>
              <a:t>: 38,108 values imputed.</a:t>
            </a:r>
          </a:p>
        </p:txBody>
      </p:sp>
      <p:pic>
        <p:nvPicPr>
          <p:cNvPr id="10" name="Image 3" descr="preencoded.png"/>
          <p:cNvPicPr>
            <a:picLocks noChangeAspect="1"/>
          </p:cNvPicPr>
          <p:nvPr/>
        </p:nvPicPr>
        <p:blipFill>
          <a:blip r:embed="rId5"/>
          <a:stretch>
            <a:fillRect/>
          </a:stretch>
        </p:blipFill>
        <p:spPr>
          <a:xfrm>
            <a:off x="337687" y="6195838"/>
            <a:ext cx="509111" cy="509111"/>
          </a:xfrm>
          <a:prstGeom prst="rect">
            <a:avLst/>
          </a:prstGeom>
        </p:spPr>
      </p:pic>
      <p:sp>
        <p:nvSpPr>
          <p:cNvPr id="11" name="Text 5"/>
          <p:cNvSpPr/>
          <p:nvPr/>
        </p:nvSpPr>
        <p:spPr>
          <a:xfrm>
            <a:off x="337687" y="6814762"/>
            <a:ext cx="2396133" cy="299561"/>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Outlier Handling</a:t>
            </a:r>
            <a:endParaRPr lang="en-US" sz="1850" dirty="0"/>
          </a:p>
        </p:txBody>
      </p:sp>
      <p:sp>
        <p:nvSpPr>
          <p:cNvPr id="12" name="Text 6"/>
          <p:cNvSpPr/>
          <p:nvPr/>
        </p:nvSpPr>
        <p:spPr>
          <a:xfrm>
            <a:off x="337687" y="7107527"/>
            <a:ext cx="5582467" cy="711765"/>
          </a:xfrm>
          <a:prstGeom prst="rect">
            <a:avLst/>
          </a:prstGeom>
          <a:noFill/>
          <a:ln/>
        </p:spPr>
        <p:txBody>
          <a:bodyPr wrap="none" lIns="0" tIns="0" rIns="0" bIns="0" rtlCol="0" anchor="t"/>
          <a:lstStyle/>
          <a:p>
            <a:pPr marL="0" indent="0" algn="l">
              <a:lnSpc>
                <a:spcPts val="2550"/>
              </a:lnSpc>
              <a:buNone/>
            </a:pPr>
            <a:r>
              <a:rPr lang="en-US" sz="1600" dirty="0"/>
              <a:t>Significant reduction in both mean and standard deviation, </a:t>
            </a:r>
          </a:p>
          <a:p>
            <a:pPr marL="0" indent="0" algn="l">
              <a:lnSpc>
                <a:spcPts val="2550"/>
              </a:lnSpc>
              <a:buNone/>
            </a:pPr>
            <a:r>
              <a:rPr lang="en-US" sz="1600" dirty="0"/>
              <a:t>effectively mitigating the influence of extreme outliers.</a:t>
            </a:r>
          </a:p>
          <a:p>
            <a:pPr marL="0" indent="0" algn="l">
              <a:lnSpc>
                <a:spcPts val="2550"/>
              </a:lnSpc>
              <a:buNone/>
            </a:pPr>
            <a:endParaRPr lang="en-US" sz="1600" dirty="0"/>
          </a:p>
        </p:txBody>
      </p:sp>
      <p:pic>
        <p:nvPicPr>
          <p:cNvPr id="14" name="Picture 13">
            <a:extLst>
              <a:ext uri="{FF2B5EF4-FFF2-40B4-BE49-F238E27FC236}">
                <a16:creationId xmlns:a16="http://schemas.microsoft.com/office/drawing/2014/main" id="{9DEB7DBE-199A-FBF1-39AE-3CF2E029ED73}"/>
              </a:ext>
            </a:extLst>
          </p:cNvPr>
          <p:cNvPicPr>
            <a:picLocks noChangeAspect="1"/>
          </p:cNvPicPr>
          <p:nvPr/>
        </p:nvPicPr>
        <p:blipFill>
          <a:blip r:embed="rId6"/>
          <a:stretch>
            <a:fillRect/>
          </a:stretch>
        </p:blipFill>
        <p:spPr>
          <a:xfrm>
            <a:off x="7151077" y="1734032"/>
            <a:ext cx="6581856" cy="2562065"/>
          </a:xfrm>
          <a:prstGeom prst="rect">
            <a:avLst/>
          </a:prstGeom>
        </p:spPr>
      </p:pic>
      <p:pic>
        <p:nvPicPr>
          <p:cNvPr id="16" name="Picture 15">
            <a:extLst>
              <a:ext uri="{FF2B5EF4-FFF2-40B4-BE49-F238E27FC236}">
                <a16:creationId xmlns:a16="http://schemas.microsoft.com/office/drawing/2014/main" id="{552ED95E-B66D-A865-8515-2675F6CE102D}"/>
              </a:ext>
            </a:extLst>
          </p:cNvPr>
          <p:cNvPicPr>
            <a:picLocks noChangeAspect="1"/>
          </p:cNvPicPr>
          <p:nvPr/>
        </p:nvPicPr>
        <p:blipFill>
          <a:blip r:embed="rId7"/>
          <a:stretch>
            <a:fillRect/>
          </a:stretch>
        </p:blipFill>
        <p:spPr>
          <a:xfrm>
            <a:off x="7165077" y="4572000"/>
            <a:ext cx="6567856" cy="3097038"/>
          </a:xfrm>
          <a:prstGeom prst="rect">
            <a:avLst/>
          </a:prstGeom>
        </p:spPr>
      </p:pic>
      <p:pic>
        <p:nvPicPr>
          <p:cNvPr id="2" name="Picture 1" descr="A red rectangular sign with white text&#10;&#10;Description automatically generated">
            <a:extLst>
              <a:ext uri="{FF2B5EF4-FFF2-40B4-BE49-F238E27FC236}">
                <a16:creationId xmlns:a16="http://schemas.microsoft.com/office/drawing/2014/main" id="{C9128131-49F1-793E-EE48-330D47FA958D}"/>
              </a:ext>
            </a:extLst>
          </p:cNvPr>
          <p:cNvPicPr>
            <a:picLocks noChangeAspect="1"/>
          </p:cNvPicPr>
          <p:nvPr/>
        </p:nvPicPr>
        <p:blipFill>
          <a:blip r:embed="rId8"/>
          <a:stretch>
            <a:fillRect/>
          </a:stretch>
        </p:blipFill>
        <p:spPr>
          <a:xfrm>
            <a:off x="12908478" y="7742711"/>
            <a:ext cx="1721922" cy="4726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6FA"/>
        </a:solidFill>
        <a:effectLst/>
      </p:bgPr>
    </p:bg>
    <p:spTree>
      <p:nvGrpSpPr>
        <p:cNvPr id="1" name="">
          <a:extLst>
            <a:ext uri="{FF2B5EF4-FFF2-40B4-BE49-F238E27FC236}">
              <a16:creationId xmlns:a16="http://schemas.microsoft.com/office/drawing/2014/main" id="{076C8D03-A36F-E3BF-2427-53864EDAE7A1}"/>
            </a:ext>
          </a:extLst>
        </p:cNvPr>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1" y="0"/>
            <a:ext cx="14626739"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1" y="0"/>
            <a:ext cx="14626739"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93875A3E-B4BA-4251-B6A7-D3C712CF1B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61" y="0"/>
            <a:ext cx="7277082" cy="8229600"/>
            <a:chOff x="651279" y="598259"/>
            <a:chExt cx="10889442" cy="5680742"/>
          </a:xfrm>
        </p:grpSpPr>
        <p:sp>
          <p:nvSpPr>
            <p:cNvPr id="42" name="Color">
              <a:extLst>
                <a:ext uri="{FF2B5EF4-FFF2-40B4-BE49-F238E27FC236}">
                  <a16:creationId xmlns:a16="http://schemas.microsoft.com/office/drawing/2014/main" id="{58FDC8D1-2042-4BC2-968B-0C91792EF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olor">
              <a:extLst>
                <a:ext uri="{FF2B5EF4-FFF2-40B4-BE49-F238E27FC236}">
                  <a16:creationId xmlns:a16="http://schemas.microsoft.com/office/drawing/2014/main" id="{B55D66C7-BB08-41D2-A84B-280B68DAAE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93A987BE-7231-062F-150B-899B2BEE3A5F}"/>
              </a:ext>
            </a:extLst>
          </p:cNvPr>
          <p:cNvPicPr>
            <a:picLocks noChangeAspect="1"/>
          </p:cNvPicPr>
          <p:nvPr/>
        </p:nvPicPr>
        <p:blipFill>
          <a:blip r:embed="rId3"/>
          <a:stretch>
            <a:fillRect/>
          </a:stretch>
        </p:blipFill>
        <p:spPr>
          <a:xfrm>
            <a:off x="8036908" y="874982"/>
            <a:ext cx="5805674" cy="1915871"/>
          </a:xfrm>
          <a:prstGeom prst="rect">
            <a:avLst/>
          </a:prstGeom>
        </p:spPr>
      </p:pic>
      <p:pic>
        <p:nvPicPr>
          <p:cNvPr id="17" name="Picture 16">
            <a:extLst>
              <a:ext uri="{FF2B5EF4-FFF2-40B4-BE49-F238E27FC236}">
                <a16:creationId xmlns:a16="http://schemas.microsoft.com/office/drawing/2014/main" id="{20334183-8160-2F22-F08C-C81A03CBE924}"/>
              </a:ext>
            </a:extLst>
          </p:cNvPr>
          <p:cNvPicPr>
            <a:picLocks noChangeAspect="1"/>
          </p:cNvPicPr>
          <p:nvPr/>
        </p:nvPicPr>
        <p:blipFill>
          <a:blip r:embed="rId4"/>
          <a:stretch>
            <a:fillRect/>
          </a:stretch>
        </p:blipFill>
        <p:spPr>
          <a:xfrm>
            <a:off x="8038506" y="3185225"/>
            <a:ext cx="5805673" cy="1901357"/>
          </a:xfrm>
          <a:prstGeom prst="rect">
            <a:avLst/>
          </a:prstGeom>
        </p:spPr>
      </p:pic>
      <p:pic>
        <p:nvPicPr>
          <p:cNvPr id="19" name="Picture 18">
            <a:extLst>
              <a:ext uri="{FF2B5EF4-FFF2-40B4-BE49-F238E27FC236}">
                <a16:creationId xmlns:a16="http://schemas.microsoft.com/office/drawing/2014/main" id="{EF12789B-6694-E01C-9403-B8DAFDEF9662}"/>
              </a:ext>
            </a:extLst>
          </p:cNvPr>
          <p:cNvPicPr>
            <a:picLocks noChangeAspect="1"/>
          </p:cNvPicPr>
          <p:nvPr/>
        </p:nvPicPr>
        <p:blipFill>
          <a:blip r:embed="rId5"/>
          <a:stretch>
            <a:fillRect/>
          </a:stretch>
        </p:blipFill>
        <p:spPr>
          <a:xfrm>
            <a:off x="8038506" y="5502726"/>
            <a:ext cx="5805673" cy="1872329"/>
          </a:xfrm>
          <a:prstGeom prst="rect">
            <a:avLst/>
          </a:prstGeom>
        </p:spPr>
      </p:pic>
      <p:grpSp>
        <p:nvGrpSpPr>
          <p:cNvPr id="45"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 y="0"/>
            <a:ext cx="14626743" cy="8229601"/>
            <a:chOff x="0" y="0"/>
            <a:chExt cx="12188952" cy="6858000"/>
          </a:xfrm>
        </p:grpSpPr>
        <p:sp>
          <p:nvSpPr>
            <p:cNvPr id="46"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ext 0">
            <a:extLst>
              <a:ext uri="{FF2B5EF4-FFF2-40B4-BE49-F238E27FC236}">
                <a16:creationId xmlns:a16="http://schemas.microsoft.com/office/drawing/2014/main" id="{C6CEA2E3-48EC-EC80-93E2-D4F198EB9FB3}"/>
              </a:ext>
            </a:extLst>
          </p:cNvPr>
          <p:cNvSpPr/>
          <p:nvPr/>
        </p:nvSpPr>
        <p:spPr>
          <a:xfrm>
            <a:off x="1215171" y="1009996"/>
            <a:ext cx="5533153" cy="3339268"/>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5800" spc="-75" dirty="0">
                <a:solidFill>
                  <a:schemeClr val="bg1"/>
                </a:solidFill>
                <a:latin typeface="+mj-lt"/>
                <a:ea typeface="+mj-ea"/>
                <a:cs typeface="+mj-cs"/>
              </a:rPr>
              <a:t>Data Preprocessing: Outlier Handling</a:t>
            </a:r>
            <a:endParaRPr lang="en-US" sz="5800" dirty="0">
              <a:solidFill>
                <a:schemeClr val="bg1"/>
              </a:solidFill>
              <a:latin typeface="+mj-lt"/>
              <a:ea typeface="+mj-ea"/>
              <a:cs typeface="+mj-cs"/>
            </a:endParaRPr>
          </a:p>
        </p:txBody>
      </p:sp>
    </p:spTree>
    <p:extLst>
      <p:ext uri="{BB962C8B-B14F-4D97-AF65-F5344CB8AC3E}">
        <p14:creationId xmlns:p14="http://schemas.microsoft.com/office/powerpoint/2010/main" val="4051983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33663"/>
            <a:ext cx="6744533"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Multicollinearity Reduction</a:t>
            </a:r>
            <a:endParaRPr lang="en-US" sz="4400" dirty="0"/>
          </a:p>
        </p:txBody>
      </p:sp>
      <p:sp>
        <p:nvSpPr>
          <p:cNvPr id="4" name="Shape 1"/>
          <p:cNvSpPr/>
          <p:nvPr/>
        </p:nvSpPr>
        <p:spPr>
          <a:xfrm>
            <a:off x="1181457" y="1796653"/>
            <a:ext cx="30480" cy="5699284"/>
          </a:xfrm>
          <a:prstGeom prst="roundRect">
            <a:avLst>
              <a:gd name="adj" fmla="val 329856"/>
            </a:avLst>
          </a:prstGeom>
          <a:solidFill>
            <a:srgbClr val="D6BADD"/>
          </a:solidFill>
          <a:ln/>
        </p:spPr>
        <p:txBody>
          <a:bodyPr/>
          <a:lstStyle/>
          <a:p>
            <a:endParaRPr lang="en-US"/>
          </a:p>
        </p:txBody>
      </p:sp>
      <p:sp>
        <p:nvSpPr>
          <p:cNvPr id="5" name="Shape 2"/>
          <p:cNvSpPr/>
          <p:nvPr/>
        </p:nvSpPr>
        <p:spPr>
          <a:xfrm>
            <a:off x="1435477" y="2319814"/>
            <a:ext cx="837724" cy="30480"/>
          </a:xfrm>
          <a:prstGeom prst="roundRect">
            <a:avLst>
              <a:gd name="adj" fmla="val 329856"/>
            </a:avLst>
          </a:prstGeom>
          <a:solidFill>
            <a:srgbClr val="D6BADD"/>
          </a:solidFill>
          <a:ln/>
        </p:spPr>
        <p:txBody>
          <a:bodyPr/>
          <a:lstStyle/>
          <a:p>
            <a:endParaRPr lang="en-US"/>
          </a:p>
        </p:txBody>
      </p:sp>
      <p:sp>
        <p:nvSpPr>
          <p:cNvPr id="6" name="Shape 3"/>
          <p:cNvSpPr/>
          <p:nvPr/>
        </p:nvSpPr>
        <p:spPr>
          <a:xfrm>
            <a:off x="927437" y="2065853"/>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7" name="Text 4"/>
          <p:cNvSpPr/>
          <p:nvPr/>
        </p:nvSpPr>
        <p:spPr>
          <a:xfrm>
            <a:off x="1112222" y="2166104"/>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8" name="Text 5"/>
          <p:cNvSpPr/>
          <p:nvPr/>
        </p:nvSpPr>
        <p:spPr>
          <a:xfrm>
            <a:off x="2513290" y="203596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VIF Analysis</a:t>
            </a:r>
            <a:endParaRPr lang="en-US" sz="2200" dirty="0"/>
          </a:p>
        </p:txBody>
      </p:sp>
      <p:sp>
        <p:nvSpPr>
          <p:cNvPr id="9" name="Text 6"/>
          <p:cNvSpPr/>
          <p:nvPr/>
        </p:nvSpPr>
        <p:spPr>
          <a:xfrm>
            <a:off x="2513290" y="2531507"/>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Applied Variance Inflation Factor to identify multicollinearity among features.</a:t>
            </a:r>
            <a:endParaRPr lang="en-US" sz="1850" dirty="0"/>
          </a:p>
        </p:txBody>
      </p:sp>
      <p:sp>
        <p:nvSpPr>
          <p:cNvPr id="10" name="Shape 7"/>
          <p:cNvSpPr/>
          <p:nvPr/>
        </p:nvSpPr>
        <p:spPr>
          <a:xfrm>
            <a:off x="1435477" y="4299347"/>
            <a:ext cx="837724" cy="30480"/>
          </a:xfrm>
          <a:prstGeom prst="roundRect">
            <a:avLst>
              <a:gd name="adj" fmla="val 329856"/>
            </a:avLst>
          </a:prstGeom>
          <a:solidFill>
            <a:srgbClr val="D6BADD"/>
          </a:solidFill>
          <a:ln/>
        </p:spPr>
        <p:txBody>
          <a:bodyPr/>
          <a:lstStyle/>
          <a:p>
            <a:endParaRPr lang="en-US"/>
          </a:p>
        </p:txBody>
      </p:sp>
      <p:sp>
        <p:nvSpPr>
          <p:cNvPr id="11" name="Shape 8"/>
          <p:cNvSpPr/>
          <p:nvPr/>
        </p:nvSpPr>
        <p:spPr>
          <a:xfrm>
            <a:off x="927437" y="4045387"/>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2" name="Text 9"/>
          <p:cNvSpPr/>
          <p:nvPr/>
        </p:nvSpPr>
        <p:spPr>
          <a:xfrm>
            <a:off x="1112222" y="4145637"/>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3" name="Text 10"/>
          <p:cNvSpPr/>
          <p:nvPr/>
        </p:nvSpPr>
        <p:spPr>
          <a:xfrm>
            <a:off x="2513290" y="4015502"/>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Feature Dropping</a:t>
            </a:r>
            <a:endParaRPr lang="en-US" sz="2200" dirty="0"/>
          </a:p>
        </p:txBody>
      </p:sp>
      <p:sp>
        <p:nvSpPr>
          <p:cNvPr id="14" name="Text 11"/>
          <p:cNvSpPr/>
          <p:nvPr/>
        </p:nvSpPr>
        <p:spPr>
          <a:xfrm>
            <a:off x="2513290" y="4511040"/>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Removed highly correlated features to reduce multicollinearity in the dataset.</a:t>
            </a:r>
            <a:endParaRPr lang="en-US" sz="1850" dirty="0"/>
          </a:p>
        </p:txBody>
      </p:sp>
      <p:sp>
        <p:nvSpPr>
          <p:cNvPr id="15" name="Shape 12"/>
          <p:cNvSpPr/>
          <p:nvPr/>
        </p:nvSpPr>
        <p:spPr>
          <a:xfrm>
            <a:off x="1435477" y="6278880"/>
            <a:ext cx="837724" cy="30480"/>
          </a:xfrm>
          <a:prstGeom prst="roundRect">
            <a:avLst>
              <a:gd name="adj" fmla="val 329856"/>
            </a:avLst>
          </a:prstGeom>
          <a:solidFill>
            <a:srgbClr val="D6BADD"/>
          </a:solidFill>
          <a:ln/>
        </p:spPr>
        <p:txBody>
          <a:bodyPr/>
          <a:lstStyle/>
          <a:p>
            <a:endParaRPr lang="en-US"/>
          </a:p>
        </p:txBody>
      </p:sp>
      <p:sp>
        <p:nvSpPr>
          <p:cNvPr id="16" name="Shape 13"/>
          <p:cNvSpPr/>
          <p:nvPr/>
        </p:nvSpPr>
        <p:spPr>
          <a:xfrm>
            <a:off x="927437" y="6024920"/>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7" name="Text 14"/>
          <p:cNvSpPr/>
          <p:nvPr/>
        </p:nvSpPr>
        <p:spPr>
          <a:xfrm>
            <a:off x="1112222" y="6125170"/>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8" name="Text 15"/>
          <p:cNvSpPr/>
          <p:nvPr/>
        </p:nvSpPr>
        <p:spPr>
          <a:xfrm>
            <a:off x="2513290" y="599503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Results</a:t>
            </a:r>
            <a:endParaRPr lang="en-US" sz="2200" dirty="0"/>
          </a:p>
        </p:txBody>
      </p:sp>
      <p:sp>
        <p:nvSpPr>
          <p:cNvPr id="19" name="Text 16"/>
          <p:cNvSpPr/>
          <p:nvPr/>
        </p:nvSpPr>
        <p:spPr>
          <a:xfrm>
            <a:off x="2513290" y="6490573"/>
            <a:ext cx="5792986" cy="118804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Dropped 2 highly correlated features (prop_5_StarReviews_pastYear, </a:t>
            </a:r>
            <a:r>
              <a:rPr lang="en-US" sz="1850" kern="0" spc="-38" dirty="0" err="1">
                <a:solidFill>
                  <a:srgbClr val="272525"/>
                </a:solidFill>
                <a:latin typeface="Source Sans Pro" pitchFamily="34" charset="0"/>
                <a:ea typeface="Source Sans Pro" pitchFamily="34" charset="-122"/>
                <a:cs typeface="Source Sans Pro" pitchFamily="34" charset="-120"/>
              </a:rPr>
              <a:t>numReserv_pastYear</a:t>
            </a:r>
            <a:r>
              <a:rPr lang="en-US" sz="1850" kern="0" spc="-38" dirty="0">
                <a:solidFill>
                  <a:srgbClr val="272525"/>
                </a:solidFill>
                <a:latin typeface="Source Sans Pro" pitchFamily="34" charset="0"/>
                <a:ea typeface="Source Sans Pro" pitchFamily="34" charset="-122"/>
                <a:cs typeface="Source Sans Pro" pitchFamily="34" charset="-120"/>
              </a:rPr>
              <a:t>), improving model stability and interpretability.</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C98B0-32F2-B60B-7C2A-0FFF25BDA1D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C0EE74-7449-0570-6A86-B7B1EE8AEB4A}"/>
              </a:ext>
            </a:extLst>
          </p:cNvPr>
          <p:cNvSpPr/>
          <p:nvPr/>
        </p:nvSpPr>
        <p:spPr>
          <a:xfrm>
            <a:off x="870109" y="770885"/>
            <a:ext cx="7042904"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Feature Importance Analysis</a:t>
            </a:r>
            <a:endParaRPr lang="en-US" sz="4400" dirty="0"/>
          </a:p>
        </p:txBody>
      </p:sp>
      <p:pic>
        <p:nvPicPr>
          <p:cNvPr id="17" name="Picture 16">
            <a:extLst>
              <a:ext uri="{FF2B5EF4-FFF2-40B4-BE49-F238E27FC236}">
                <a16:creationId xmlns:a16="http://schemas.microsoft.com/office/drawing/2014/main" id="{D162A0FE-C5A1-1EE4-8D15-3CAD61EFF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5782" y="2039815"/>
            <a:ext cx="7737231" cy="5063384"/>
          </a:xfrm>
          <a:prstGeom prst="rect">
            <a:avLst/>
          </a:prstGeom>
          <a:noFill/>
        </p:spPr>
      </p:pic>
      <p:graphicFrame>
        <p:nvGraphicFramePr>
          <p:cNvPr id="32" name="Diagram 31">
            <a:extLst>
              <a:ext uri="{FF2B5EF4-FFF2-40B4-BE49-F238E27FC236}">
                <a16:creationId xmlns:a16="http://schemas.microsoft.com/office/drawing/2014/main" id="{43E9966E-1DF8-80CD-CC1B-84EA79C1D780}"/>
              </a:ext>
            </a:extLst>
          </p:cNvPr>
          <p:cNvGraphicFramePr/>
          <p:nvPr>
            <p:extLst>
              <p:ext uri="{D42A27DB-BD31-4B8C-83A1-F6EECF244321}">
                <p14:modId xmlns:p14="http://schemas.microsoft.com/office/powerpoint/2010/main" val="3336432658"/>
              </p:ext>
            </p:extLst>
          </p:nvPr>
        </p:nvGraphicFramePr>
        <p:xfrm>
          <a:off x="8006797" y="2039815"/>
          <a:ext cx="6342249" cy="4650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red rectangular sign with white text&#10;&#10;Description automatically generated">
            <a:extLst>
              <a:ext uri="{FF2B5EF4-FFF2-40B4-BE49-F238E27FC236}">
                <a16:creationId xmlns:a16="http://schemas.microsoft.com/office/drawing/2014/main" id="{9BC54D2E-FF71-6853-BC76-C3B5C01EFDD4}"/>
              </a:ext>
            </a:extLst>
          </p:cNvPr>
          <p:cNvPicPr>
            <a:picLocks noChangeAspect="1"/>
          </p:cNvPicPr>
          <p:nvPr/>
        </p:nvPicPr>
        <p:blipFill>
          <a:blip r:embed="rId9"/>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336941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AD33B-535F-D248-9477-ED7C635429F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9E8AB66-E87B-5921-5631-51BC1B0CC5DD}"/>
              </a:ext>
            </a:extLst>
          </p:cNvPr>
          <p:cNvSpPr/>
          <p:nvPr/>
        </p:nvSpPr>
        <p:spPr>
          <a:xfrm>
            <a:off x="870109" y="770885"/>
            <a:ext cx="7042904"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 </a:t>
            </a:r>
            <a:r>
              <a:rPr lang="en-US" sz="4400" kern="0" spc="-81" dirty="0">
                <a:solidFill>
                  <a:srgbClr val="000000"/>
                </a:solidFill>
                <a:latin typeface="Source Serif Pro Semi Bold" pitchFamily="34" charset="0"/>
                <a:ea typeface="Source Serif Pro Semi Bold" pitchFamily="34" charset="-122"/>
                <a:cs typeface="Source Serif Pro Semi Bold" pitchFamily="34" charset="-120"/>
              </a:rPr>
              <a:t>Data Preparation and Baseline Model</a:t>
            </a:r>
            <a:endParaRPr lang="en-US" sz="4400" dirty="0"/>
          </a:p>
          <a:p>
            <a:pPr marL="0" indent="0">
              <a:lnSpc>
                <a:spcPts val="5500"/>
              </a:lnSpc>
              <a:buNone/>
            </a:pPr>
            <a:endParaRPr lang="en-US" sz="4400" dirty="0"/>
          </a:p>
        </p:txBody>
      </p:sp>
      <p:sp>
        <p:nvSpPr>
          <p:cNvPr id="3" name="Text 1">
            <a:extLst>
              <a:ext uri="{FF2B5EF4-FFF2-40B4-BE49-F238E27FC236}">
                <a16:creationId xmlns:a16="http://schemas.microsoft.com/office/drawing/2014/main" id="{808A2FB8-35AB-7E91-FF59-CE17DB86808D}"/>
              </a:ext>
            </a:extLst>
          </p:cNvPr>
          <p:cNvSpPr/>
          <p:nvPr/>
        </p:nvSpPr>
        <p:spPr>
          <a:xfrm>
            <a:off x="762238" y="1783794"/>
            <a:ext cx="2562344" cy="320278"/>
          </a:xfrm>
          <a:prstGeom prst="rect">
            <a:avLst/>
          </a:prstGeom>
          <a:noFill/>
          <a:ln/>
        </p:spPr>
        <p:txBody>
          <a:bodyPr wrap="none" lIns="0" tIns="0" rIns="0" bIns="0" rtlCol="0" anchor="t"/>
          <a:lstStyle/>
          <a:p>
            <a:pPr marL="0" indent="0">
              <a:lnSpc>
                <a:spcPts val="2500"/>
              </a:lnSpc>
              <a:buNone/>
            </a:pPr>
            <a:r>
              <a:rPr lang="en-US" sz="2000" kern="0" spc="-40" dirty="0">
                <a:solidFill>
                  <a:srgbClr val="000000"/>
                </a:solidFill>
                <a:latin typeface="Source Serif Pro Semi Bold" pitchFamily="34" charset="0"/>
                <a:ea typeface="Source Serif Pro Semi Bold" pitchFamily="34" charset="-122"/>
                <a:cs typeface="Source Serif Pro Semi Bold" pitchFamily="34" charset="-120"/>
              </a:rPr>
              <a:t>Data Split</a:t>
            </a:r>
            <a:endParaRPr lang="en-US" sz="2000" dirty="0"/>
          </a:p>
        </p:txBody>
      </p:sp>
      <p:sp>
        <p:nvSpPr>
          <p:cNvPr id="4" name="Text 2">
            <a:extLst>
              <a:ext uri="{FF2B5EF4-FFF2-40B4-BE49-F238E27FC236}">
                <a16:creationId xmlns:a16="http://schemas.microsoft.com/office/drawing/2014/main" id="{864B69A8-04C4-9F55-8246-6DBD6EF2EC9F}"/>
              </a:ext>
            </a:extLst>
          </p:cNvPr>
          <p:cNvSpPr/>
          <p:nvPr/>
        </p:nvSpPr>
        <p:spPr>
          <a:xfrm>
            <a:off x="762238" y="2238775"/>
            <a:ext cx="6287333" cy="3483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Training Set: 70% (84,151 rows)</a:t>
            </a:r>
            <a:endParaRPr lang="en-US" sz="1700" dirty="0"/>
          </a:p>
        </p:txBody>
      </p:sp>
      <p:sp>
        <p:nvSpPr>
          <p:cNvPr id="5" name="Text 3">
            <a:extLst>
              <a:ext uri="{FF2B5EF4-FFF2-40B4-BE49-F238E27FC236}">
                <a16:creationId xmlns:a16="http://schemas.microsoft.com/office/drawing/2014/main" id="{A61C45BC-3372-7CF3-7369-4AE170B5A34A}"/>
              </a:ext>
            </a:extLst>
          </p:cNvPr>
          <p:cNvSpPr/>
          <p:nvPr/>
        </p:nvSpPr>
        <p:spPr>
          <a:xfrm>
            <a:off x="762238" y="2721855"/>
            <a:ext cx="6287333" cy="3483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Validation Set: 30% (36,066 rows)</a:t>
            </a:r>
            <a:endParaRPr lang="en-US" sz="1700" dirty="0"/>
          </a:p>
        </p:txBody>
      </p:sp>
      <p:pic>
        <p:nvPicPr>
          <p:cNvPr id="7" name="Picture 6">
            <a:extLst>
              <a:ext uri="{FF2B5EF4-FFF2-40B4-BE49-F238E27FC236}">
                <a16:creationId xmlns:a16="http://schemas.microsoft.com/office/drawing/2014/main" id="{A17CC524-C760-E2EA-0733-A9D227081ECE}"/>
              </a:ext>
            </a:extLst>
          </p:cNvPr>
          <p:cNvPicPr>
            <a:picLocks noChangeAspect="1"/>
          </p:cNvPicPr>
          <p:nvPr/>
        </p:nvPicPr>
        <p:blipFill>
          <a:blip r:embed="rId3"/>
          <a:stretch>
            <a:fillRect/>
          </a:stretch>
        </p:blipFill>
        <p:spPr>
          <a:xfrm>
            <a:off x="8220117" y="1943933"/>
            <a:ext cx="4880529" cy="1843511"/>
          </a:xfrm>
          <a:prstGeom prst="rect">
            <a:avLst/>
          </a:prstGeom>
        </p:spPr>
      </p:pic>
      <p:pic>
        <p:nvPicPr>
          <p:cNvPr id="9" name="Picture 8">
            <a:extLst>
              <a:ext uri="{FF2B5EF4-FFF2-40B4-BE49-F238E27FC236}">
                <a16:creationId xmlns:a16="http://schemas.microsoft.com/office/drawing/2014/main" id="{35AE8E1F-835D-F6A2-D332-E6188BEB3F6B}"/>
              </a:ext>
            </a:extLst>
          </p:cNvPr>
          <p:cNvPicPr>
            <a:picLocks noChangeAspect="1"/>
          </p:cNvPicPr>
          <p:nvPr/>
        </p:nvPicPr>
        <p:blipFill>
          <a:blip r:embed="rId4"/>
          <a:stretch>
            <a:fillRect/>
          </a:stretch>
        </p:blipFill>
        <p:spPr>
          <a:xfrm>
            <a:off x="8220117" y="3819726"/>
            <a:ext cx="4880529" cy="3902708"/>
          </a:xfrm>
          <a:prstGeom prst="rect">
            <a:avLst/>
          </a:prstGeom>
        </p:spPr>
      </p:pic>
      <p:graphicFrame>
        <p:nvGraphicFramePr>
          <p:cNvPr id="12" name="Diagram 11">
            <a:extLst>
              <a:ext uri="{FF2B5EF4-FFF2-40B4-BE49-F238E27FC236}">
                <a16:creationId xmlns:a16="http://schemas.microsoft.com/office/drawing/2014/main" id="{57791C56-D465-30F3-3550-E4308D703BB8}"/>
              </a:ext>
            </a:extLst>
          </p:cNvPr>
          <p:cNvGraphicFramePr/>
          <p:nvPr>
            <p:extLst>
              <p:ext uri="{D42A27DB-BD31-4B8C-83A1-F6EECF244321}">
                <p14:modId xmlns:p14="http://schemas.microsoft.com/office/powerpoint/2010/main" val="4280095318"/>
              </p:ext>
            </p:extLst>
          </p:nvPr>
        </p:nvGraphicFramePr>
        <p:xfrm>
          <a:off x="762237" y="3692247"/>
          <a:ext cx="6287333" cy="39027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descr="A red rectangular sign with white text&#10;&#10;Description automatically generated">
            <a:extLst>
              <a:ext uri="{FF2B5EF4-FFF2-40B4-BE49-F238E27FC236}">
                <a16:creationId xmlns:a16="http://schemas.microsoft.com/office/drawing/2014/main" id="{BFB255CE-E286-4B66-4DBB-88018349B2C5}"/>
              </a:ext>
            </a:extLst>
          </p:cNvPr>
          <p:cNvPicPr>
            <a:picLocks noChangeAspect="1"/>
          </p:cNvPicPr>
          <p:nvPr/>
        </p:nvPicPr>
        <p:blipFill>
          <a:blip r:embed="rId10"/>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387942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4D900-DD23-0FC6-4E7B-A947CBCAECF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CEEEFB7-4AC5-629A-AB45-E986A67D6F2C}"/>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 Random Forest Classifier</a:t>
            </a:r>
            <a:endParaRPr lang="en-US" sz="4400" dirty="0"/>
          </a:p>
        </p:txBody>
      </p:sp>
      <p:sp>
        <p:nvSpPr>
          <p:cNvPr id="3" name="Text 1">
            <a:extLst>
              <a:ext uri="{FF2B5EF4-FFF2-40B4-BE49-F238E27FC236}">
                <a16:creationId xmlns:a16="http://schemas.microsoft.com/office/drawing/2014/main" id="{3595B5E0-A481-3358-D1C3-B86A04B7125F}"/>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graphicFrame>
        <p:nvGraphicFramePr>
          <p:cNvPr id="12" name="Diagram 11">
            <a:extLst>
              <a:ext uri="{FF2B5EF4-FFF2-40B4-BE49-F238E27FC236}">
                <a16:creationId xmlns:a16="http://schemas.microsoft.com/office/drawing/2014/main" id="{1D2A4BAC-6BCF-FB11-6581-F13B5DCC069E}"/>
              </a:ext>
            </a:extLst>
          </p:cNvPr>
          <p:cNvGraphicFramePr/>
          <p:nvPr>
            <p:extLst>
              <p:ext uri="{D42A27DB-BD31-4B8C-83A1-F6EECF244321}">
                <p14:modId xmlns:p14="http://schemas.microsoft.com/office/powerpoint/2010/main" val="744929756"/>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1852FE2C-8504-7D35-A547-FCF4C651F9FF}"/>
              </a:ext>
            </a:extLst>
          </p:cNvPr>
          <p:cNvPicPr>
            <a:picLocks noChangeAspect="1"/>
          </p:cNvPicPr>
          <p:nvPr/>
        </p:nvPicPr>
        <p:blipFill>
          <a:blip r:embed="rId8"/>
          <a:stretch>
            <a:fillRect/>
          </a:stretch>
        </p:blipFill>
        <p:spPr>
          <a:xfrm>
            <a:off x="756556" y="1993619"/>
            <a:ext cx="5048951" cy="1767133"/>
          </a:xfrm>
          <a:prstGeom prst="rect">
            <a:avLst/>
          </a:prstGeom>
        </p:spPr>
      </p:pic>
      <p:pic>
        <p:nvPicPr>
          <p:cNvPr id="11" name="Picture 10">
            <a:extLst>
              <a:ext uri="{FF2B5EF4-FFF2-40B4-BE49-F238E27FC236}">
                <a16:creationId xmlns:a16="http://schemas.microsoft.com/office/drawing/2014/main" id="{65AA31DE-F00D-5C1F-FEAE-1A0F8C2FF337}"/>
              </a:ext>
            </a:extLst>
          </p:cNvPr>
          <p:cNvPicPr>
            <a:picLocks noChangeAspect="1"/>
          </p:cNvPicPr>
          <p:nvPr/>
        </p:nvPicPr>
        <p:blipFill>
          <a:blip r:embed="rId9"/>
          <a:stretch>
            <a:fillRect/>
          </a:stretch>
        </p:blipFill>
        <p:spPr>
          <a:xfrm>
            <a:off x="8402996" y="4503532"/>
            <a:ext cx="4307163" cy="3203586"/>
          </a:xfrm>
          <a:prstGeom prst="rect">
            <a:avLst/>
          </a:prstGeom>
        </p:spPr>
      </p:pic>
      <p:pic>
        <p:nvPicPr>
          <p:cNvPr id="1026" name="Picture 2" descr="Anas Brital | Random Forest Algorithm Explained .">
            <a:extLst>
              <a:ext uri="{FF2B5EF4-FFF2-40B4-BE49-F238E27FC236}">
                <a16:creationId xmlns:a16="http://schemas.microsoft.com/office/drawing/2014/main" id="{910F0B86-BD9A-728B-55D7-32931290A2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14427" y="1536637"/>
            <a:ext cx="4490043" cy="29097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red rectangular sign with white text&#10;&#10;Description automatically generated">
            <a:extLst>
              <a:ext uri="{FF2B5EF4-FFF2-40B4-BE49-F238E27FC236}">
                <a16:creationId xmlns:a16="http://schemas.microsoft.com/office/drawing/2014/main" id="{42BDB125-001D-B833-A639-44FA4C90D142}"/>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49201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996A0-E021-077C-6A1F-677AC03CDD1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0E6ACF2-96E2-5D45-EB16-2BC3099CEBCE}"/>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 </a:t>
            </a:r>
            <a:r>
              <a:rPr lang="en-US" sz="4400" kern="0" spc="-89" dirty="0" err="1">
                <a:solidFill>
                  <a:srgbClr val="000000"/>
                </a:solidFill>
                <a:latin typeface="Source Serif Pro Semi Bold" pitchFamily="34" charset="0"/>
                <a:ea typeface="Source Serif Pro Semi Bold" pitchFamily="34" charset="-122"/>
                <a:cs typeface="Source Serif Pro Semi Bold" pitchFamily="34" charset="-120"/>
              </a:rPr>
              <a:t>XGBoost</a:t>
            </a: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 Classifier</a:t>
            </a:r>
            <a:endParaRPr lang="en-US" sz="4400" dirty="0"/>
          </a:p>
        </p:txBody>
      </p:sp>
      <p:sp>
        <p:nvSpPr>
          <p:cNvPr id="3" name="Text 1">
            <a:extLst>
              <a:ext uri="{FF2B5EF4-FFF2-40B4-BE49-F238E27FC236}">
                <a16:creationId xmlns:a16="http://schemas.microsoft.com/office/drawing/2014/main" id="{9C2D535E-BB37-BB99-EC51-2FEF9BECF5D2}"/>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graphicFrame>
        <p:nvGraphicFramePr>
          <p:cNvPr id="12" name="Diagram 11">
            <a:extLst>
              <a:ext uri="{FF2B5EF4-FFF2-40B4-BE49-F238E27FC236}">
                <a16:creationId xmlns:a16="http://schemas.microsoft.com/office/drawing/2014/main" id="{AB3093A4-BE11-5401-7548-DF6419D31790}"/>
              </a:ext>
            </a:extLst>
          </p:cNvPr>
          <p:cNvGraphicFramePr/>
          <p:nvPr>
            <p:extLst>
              <p:ext uri="{D42A27DB-BD31-4B8C-83A1-F6EECF244321}">
                <p14:modId xmlns:p14="http://schemas.microsoft.com/office/powerpoint/2010/main" val="3601751464"/>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XGBOOST CLASSIFIER ALGORITHM IN MACHINE LEARNING">
            <a:extLst>
              <a:ext uri="{FF2B5EF4-FFF2-40B4-BE49-F238E27FC236}">
                <a16:creationId xmlns:a16="http://schemas.microsoft.com/office/drawing/2014/main" id="{D84A9EF0-62B4-5E49-A47D-F62BA39BB5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280" y="1739482"/>
            <a:ext cx="4732020" cy="24604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30CC35-6012-1216-1B09-0A591F110963}"/>
              </a:ext>
            </a:extLst>
          </p:cNvPr>
          <p:cNvPicPr>
            <a:picLocks noChangeAspect="1"/>
          </p:cNvPicPr>
          <p:nvPr/>
        </p:nvPicPr>
        <p:blipFill>
          <a:blip r:embed="rId9"/>
          <a:stretch>
            <a:fillRect/>
          </a:stretch>
        </p:blipFill>
        <p:spPr>
          <a:xfrm>
            <a:off x="7955280" y="4355826"/>
            <a:ext cx="4443927" cy="3285130"/>
          </a:xfrm>
          <a:prstGeom prst="rect">
            <a:avLst/>
          </a:prstGeom>
        </p:spPr>
      </p:pic>
      <p:pic>
        <p:nvPicPr>
          <p:cNvPr id="7" name="Picture 6">
            <a:extLst>
              <a:ext uri="{FF2B5EF4-FFF2-40B4-BE49-F238E27FC236}">
                <a16:creationId xmlns:a16="http://schemas.microsoft.com/office/drawing/2014/main" id="{3435512E-3BFC-5445-57E3-50D814AA5AF1}"/>
              </a:ext>
            </a:extLst>
          </p:cNvPr>
          <p:cNvPicPr>
            <a:picLocks noChangeAspect="1"/>
          </p:cNvPicPr>
          <p:nvPr/>
        </p:nvPicPr>
        <p:blipFill>
          <a:blip r:embed="rId10"/>
          <a:stretch>
            <a:fillRect/>
          </a:stretch>
        </p:blipFill>
        <p:spPr>
          <a:xfrm>
            <a:off x="762237" y="1739482"/>
            <a:ext cx="5709039" cy="2032418"/>
          </a:xfrm>
          <a:prstGeom prst="rect">
            <a:avLst/>
          </a:prstGeom>
        </p:spPr>
      </p:pic>
      <p:pic>
        <p:nvPicPr>
          <p:cNvPr id="4" name="Picture 3" descr="A red rectangular sign with white text&#10;&#10;Description automatically generated">
            <a:extLst>
              <a:ext uri="{FF2B5EF4-FFF2-40B4-BE49-F238E27FC236}">
                <a16:creationId xmlns:a16="http://schemas.microsoft.com/office/drawing/2014/main" id="{5E804078-0CAD-4666-24CF-D394A9381867}"/>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381786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45F65-FCD1-EA4A-5D11-B5646F0A96E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4308199-9261-0023-FAC2-4E5D5C04E8DA}"/>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a:t>
            </a:r>
            <a:r>
              <a:rPr lang="en-US" sz="4400" kern="0" spc="-89" dirty="0" err="1">
                <a:solidFill>
                  <a:srgbClr val="000000"/>
                </a:solidFill>
                <a:latin typeface="Source Serif Pro Semi Bold" pitchFamily="34" charset="0"/>
                <a:ea typeface="Source Serif Pro Semi Bold" pitchFamily="34" charset="-122"/>
                <a:cs typeface="Source Serif Pro Semi Bold" pitchFamily="34" charset="-120"/>
              </a:rPr>
              <a:t>LightBGM</a:t>
            </a: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 Classifier</a:t>
            </a:r>
            <a:endParaRPr lang="en-US" sz="4400" dirty="0"/>
          </a:p>
        </p:txBody>
      </p:sp>
      <p:sp>
        <p:nvSpPr>
          <p:cNvPr id="3" name="Text 1">
            <a:extLst>
              <a:ext uri="{FF2B5EF4-FFF2-40B4-BE49-F238E27FC236}">
                <a16:creationId xmlns:a16="http://schemas.microsoft.com/office/drawing/2014/main" id="{1BAF213C-C9EF-EBB5-9870-43C85ADECD49}"/>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graphicFrame>
        <p:nvGraphicFramePr>
          <p:cNvPr id="12" name="Diagram 11">
            <a:extLst>
              <a:ext uri="{FF2B5EF4-FFF2-40B4-BE49-F238E27FC236}">
                <a16:creationId xmlns:a16="http://schemas.microsoft.com/office/drawing/2014/main" id="{5BAA32A4-1943-7F66-01F6-D417E2B962FB}"/>
              </a:ext>
            </a:extLst>
          </p:cNvPr>
          <p:cNvGraphicFramePr/>
          <p:nvPr>
            <p:extLst>
              <p:ext uri="{D42A27DB-BD31-4B8C-83A1-F6EECF244321}">
                <p14:modId xmlns:p14="http://schemas.microsoft.com/office/powerpoint/2010/main" val="1197751613"/>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Light GBM: A Powerful Gradient Boosting Algorithm | by İlyurek Kılıç |  Medium">
            <a:extLst>
              <a:ext uri="{FF2B5EF4-FFF2-40B4-BE49-F238E27FC236}">
                <a16:creationId xmlns:a16="http://schemas.microsoft.com/office/drawing/2014/main" id="{ED771785-03DE-2FF2-8FFB-9CD103CCEB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3294" y="1474902"/>
            <a:ext cx="5063847" cy="3205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CE9F442-7896-544E-0F13-313A3055C885}"/>
              </a:ext>
            </a:extLst>
          </p:cNvPr>
          <p:cNvPicPr>
            <a:picLocks noChangeAspect="1"/>
          </p:cNvPicPr>
          <p:nvPr/>
        </p:nvPicPr>
        <p:blipFill>
          <a:blip r:embed="rId9"/>
          <a:stretch>
            <a:fillRect/>
          </a:stretch>
        </p:blipFill>
        <p:spPr>
          <a:xfrm>
            <a:off x="8161022" y="4779016"/>
            <a:ext cx="4259560" cy="3205481"/>
          </a:xfrm>
          <a:prstGeom prst="rect">
            <a:avLst/>
          </a:prstGeom>
        </p:spPr>
      </p:pic>
      <p:pic>
        <p:nvPicPr>
          <p:cNvPr id="9" name="Picture 8">
            <a:extLst>
              <a:ext uri="{FF2B5EF4-FFF2-40B4-BE49-F238E27FC236}">
                <a16:creationId xmlns:a16="http://schemas.microsoft.com/office/drawing/2014/main" id="{459EE6E4-1274-3B2B-EB2F-1A79FA02EB8A}"/>
              </a:ext>
            </a:extLst>
          </p:cNvPr>
          <p:cNvPicPr>
            <a:picLocks noChangeAspect="1"/>
          </p:cNvPicPr>
          <p:nvPr/>
        </p:nvPicPr>
        <p:blipFill>
          <a:blip r:embed="rId10"/>
          <a:stretch>
            <a:fillRect/>
          </a:stretch>
        </p:blipFill>
        <p:spPr>
          <a:xfrm>
            <a:off x="762237" y="1905382"/>
            <a:ext cx="6032500" cy="2184400"/>
          </a:xfrm>
          <a:prstGeom prst="rect">
            <a:avLst/>
          </a:prstGeom>
        </p:spPr>
      </p:pic>
      <p:pic>
        <p:nvPicPr>
          <p:cNvPr id="4" name="Picture 3" descr="A red rectangular sign with white text&#10;&#10;Description automatically generated">
            <a:extLst>
              <a:ext uri="{FF2B5EF4-FFF2-40B4-BE49-F238E27FC236}">
                <a16:creationId xmlns:a16="http://schemas.microsoft.com/office/drawing/2014/main" id="{E4511896-CFB3-A677-8176-C813496AB8B9}"/>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92706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D55C7-4B5A-99A7-71AC-C04D72A12A1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82ACDB2-79FF-C92E-E50E-FAC8811BEC4F}"/>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Comparison</a:t>
            </a:r>
            <a:endParaRPr lang="en-US" sz="4400" dirty="0"/>
          </a:p>
        </p:txBody>
      </p:sp>
      <p:sp>
        <p:nvSpPr>
          <p:cNvPr id="3" name="Text 1">
            <a:extLst>
              <a:ext uri="{FF2B5EF4-FFF2-40B4-BE49-F238E27FC236}">
                <a16:creationId xmlns:a16="http://schemas.microsoft.com/office/drawing/2014/main" id="{6C4B4B09-8038-6358-E796-4A330ADB3297}"/>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pic>
        <p:nvPicPr>
          <p:cNvPr id="5" name="Image 1" descr="preencoded.png">
            <a:extLst>
              <a:ext uri="{FF2B5EF4-FFF2-40B4-BE49-F238E27FC236}">
                <a16:creationId xmlns:a16="http://schemas.microsoft.com/office/drawing/2014/main" id="{9762438C-43A2-A48F-4195-99AFB183BB35}"/>
              </a:ext>
            </a:extLst>
          </p:cNvPr>
          <p:cNvPicPr>
            <a:picLocks noChangeAspect="1"/>
          </p:cNvPicPr>
          <p:nvPr/>
        </p:nvPicPr>
        <p:blipFill>
          <a:blip r:embed="rId3"/>
          <a:stretch>
            <a:fillRect/>
          </a:stretch>
        </p:blipFill>
        <p:spPr>
          <a:xfrm>
            <a:off x="570904" y="1617356"/>
            <a:ext cx="598408" cy="598408"/>
          </a:xfrm>
          <a:prstGeom prst="rect">
            <a:avLst/>
          </a:prstGeom>
        </p:spPr>
      </p:pic>
      <p:pic>
        <p:nvPicPr>
          <p:cNvPr id="7" name="Picture 6" descr="A screenshot of a graph&#10;&#10;Description automatically generated">
            <a:extLst>
              <a:ext uri="{FF2B5EF4-FFF2-40B4-BE49-F238E27FC236}">
                <a16:creationId xmlns:a16="http://schemas.microsoft.com/office/drawing/2014/main" id="{27E40075-C4B7-7C4E-363A-D8A5D40CA6EC}"/>
              </a:ext>
            </a:extLst>
          </p:cNvPr>
          <p:cNvPicPr>
            <a:picLocks noChangeAspect="1"/>
          </p:cNvPicPr>
          <p:nvPr/>
        </p:nvPicPr>
        <p:blipFill>
          <a:blip r:embed="rId4"/>
          <a:stretch>
            <a:fillRect/>
          </a:stretch>
        </p:blipFill>
        <p:spPr>
          <a:xfrm>
            <a:off x="7349111" y="1474902"/>
            <a:ext cx="6411181" cy="2825984"/>
          </a:xfrm>
          <a:prstGeom prst="rect">
            <a:avLst/>
          </a:prstGeom>
        </p:spPr>
      </p:pic>
      <p:pic>
        <p:nvPicPr>
          <p:cNvPr id="8" name="Picture 7" descr="A graph of a logistic positive rate&#10;&#10;Description automatically generated">
            <a:extLst>
              <a:ext uri="{FF2B5EF4-FFF2-40B4-BE49-F238E27FC236}">
                <a16:creationId xmlns:a16="http://schemas.microsoft.com/office/drawing/2014/main" id="{7916B2B4-6760-6547-F661-AF151BA2A4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37622" y="4300886"/>
            <a:ext cx="5261978" cy="3533216"/>
          </a:xfrm>
          <a:prstGeom prst="rect">
            <a:avLst/>
          </a:prstGeom>
          <a:noFill/>
          <a:ln>
            <a:noFill/>
          </a:ln>
        </p:spPr>
      </p:pic>
      <p:graphicFrame>
        <p:nvGraphicFramePr>
          <p:cNvPr id="10" name="Diagram 9">
            <a:extLst>
              <a:ext uri="{FF2B5EF4-FFF2-40B4-BE49-F238E27FC236}">
                <a16:creationId xmlns:a16="http://schemas.microsoft.com/office/drawing/2014/main" id="{06D9A4A5-674F-EB4B-FFCC-6B79C88AA38A}"/>
              </a:ext>
            </a:extLst>
          </p:cNvPr>
          <p:cNvGraphicFramePr/>
          <p:nvPr>
            <p:extLst>
              <p:ext uri="{D42A27DB-BD31-4B8C-83A1-F6EECF244321}">
                <p14:modId xmlns:p14="http://schemas.microsoft.com/office/powerpoint/2010/main" val="294506740"/>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TextBox 10">
            <a:extLst>
              <a:ext uri="{FF2B5EF4-FFF2-40B4-BE49-F238E27FC236}">
                <a16:creationId xmlns:a16="http://schemas.microsoft.com/office/drawing/2014/main" id="{2DD77D66-2A9B-90B6-DF24-AA5B9F6CA7A3}"/>
              </a:ext>
            </a:extLst>
          </p:cNvPr>
          <p:cNvSpPr txBox="1"/>
          <p:nvPr/>
        </p:nvSpPr>
        <p:spPr>
          <a:xfrm>
            <a:off x="1169312" y="1715563"/>
            <a:ext cx="4958195" cy="2308324"/>
          </a:xfrm>
          <a:prstGeom prst="rect">
            <a:avLst/>
          </a:prstGeom>
          <a:noFill/>
        </p:spPr>
        <p:txBody>
          <a:bodyPr wrap="square" rtlCol="0">
            <a:spAutoFit/>
          </a:bodyPr>
          <a:lstStyle/>
          <a:p>
            <a:r>
              <a:rPr lang="en-US" dirty="0"/>
              <a:t>Best Overall Model: Random Forest</a:t>
            </a:r>
          </a:p>
          <a:p>
            <a:pPr marL="285750" indent="-285750">
              <a:buFont typeface="Arial" panose="020B0604020202020204" pitchFamily="34" charset="0"/>
              <a:buChar char="•"/>
            </a:pPr>
            <a:r>
              <a:rPr lang="en-US" dirty="0"/>
              <a:t>Accuracy: Highest at 97.59%.</a:t>
            </a:r>
          </a:p>
          <a:p>
            <a:pPr marL="285750" indent="-285750">
              <a:buFont typeface="Arial" panose="020B0604020202020204" pitchFamily="34" charset="0"/>
              <a:buChar char="•"/>
            </a:pPr>
            <a:r>
              <a:rPr lang="en-US" dirty="0"/>
              <a:t>Precision, Recall, and F1-Score: All models perform similarly, but Random Forest stands out with slightly better precision and recall.</a:t>
            </a:r>
          </a:p>
          <a:p>
            <a:pPr marL="285750" indent="-285750">
              <a:buFont typeface="Arial" panose="020B0604020202020204" pitchFamily="34" charset="0"/>
              <a:buChar char="•"/>
            </a:pPr>
            <a:r>
              <a:rPr lang="en-US" dirty="0"/>
              <a:t>ROC-AUC: Random Forest leads with the best AUC, indicating the best classification separation between the two classes.</a:t>
            </a:r>
          </a:p>
        </p:txBody>
      </p:sp>
      <p:pic>
        <p:nvPicPr>
          <p:cNvPr id="4" name="Picture 3" descr="A red rectangular sign with white text&#10;&#10;Description automatically generated">
            <a:extLst>
              <a:ext uri="{FF2B5EF4-FFF2-40B4-BE49-F238E27FC236}">
                <a16:creationId xmlns:a16="http://schemas.microsoft.com/office/drawing/2014/main" id="{292425D6-4979-ECF5-28A8-141F05CC2805}"/>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2231117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2B46C-DAE0-C8D8-1090-F0BCAFB6F2A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CE0942B-BAA7-7275-32B5-B01889C7FDEE}"/>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dirty="0"/>
              <a:t>Random Forest Model: High Performance with</a:t>
            </a:r>
          </a:p>
          <a:p>
            <a:pPr>
              <a:lnSpc>
                <a:spcPts val="5500"/>
              </a:lnSpc>
            </a:pPr>
            <a:r>
              <a:rPr lang="en-US" sz="4400" dirty="0"/>
              <a:t> Cross-Validation</a:t>
            </a:r>
          </a:p>
        </p:txBody>
      </p:sp>
      <p:sp>
        <p:nvSpPr>
          <p:cNvPr id="3" name="Text 1">
            <a:extLst>
              <a:ext uri="{FF2B5EF4-FFF2-40B4-BE49-F238E27FC236}">
                <a16:creationId xmlns:a16="http://schemas.microsoft.com/office/drawing/2014/main" id="{2AE2D746-10C4-DA27-E32D-5DB535BAC82C}"/>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sp>
        <p:nvSpPr>
          <p:cNvPr id="4" name="Text 5">
            <a:extLst>
              <a:ext uri="{FF2B5EF4-FFF2-40B4-BE49-F238E27FC236}">
                <a16:creationId xmlns:a16="http://schemas.microsoft.com/office/drawing/2014/main" id="{C05ADEBC-8271-85BD-BBFE-2AF9D400812D}"/>
              </a:ext>
            </a:extLst>
          </p:cNvPr>
          <p:cNvSpPr/>
          <p:nvPr/>
        </p:nvSpPr>
        <p:spPr>
          <a:xfrm>
            <a:off x="7573923" y="2751892"/>
            <a:ext cx="2421731" cy="302657"/>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Key Results</a:t>
            </a:r>
            <a:endParaRPr lang="en-US" sz="1900" dirty="0"/>
          </a:p>
        </p:txBody>
      </p:sp>
      <p:sp>
        <p:nvSpPr>
          <p:cNvPr id="6" name="Text 7">
            <a:extLst>
              <a:ext uri="{FF2B5EF4-FFF2-40B4-BE49-F238E27FC236}">
                <a16:creationId xmlns:a16="http://schemas.microsoft.com/office/drawing/2014/main" id="{60681EF8-5687-207B-9F2A-B763308B32FB}"/>
              </a:ext>
            </a:extLst>
          </p:cNvPr>
          <p:cNvSpPr/>
          <p:nvPr/>
        </p:nvSpPr>
        <p:spPr>
          <a:xfrm>
            <a:off x="9534882" y="4325422"/>
            <a:ext cx="2421731" cy="302657"/>
          </a:xfrm>
          <a:prstGeom prst="rect">
            <a:avLst/>
          </a:prstGeom>
          <a:noFill/>
          <a:ln/>
        </p:spPr>
        <p:txBody>
          <a:bodyPr wrap="none" lIns="0" tIns="0" rIns="0" bIns="0" rtlCol="0" anchor="t"/>
          <a:lstStyle/>
          <a:p>
            <a:pPr marL="0" indent="0" algn="ctr">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Accuracy</a:t>
            </a:r>
            <a:endParaRPr lang="en-US" sz="1900" dirty="0"/>
          </a:p>
        </p:txBody>
      </p:sp>
      <p:sp>
        <p:nvSpPr>
          <p:cNvPr id="9" name="Text 9">
            <a:extLst>
              <a:ext uri="{FF2B5EF4-FFF2-40B4-BE49-F238E27FC236}">
                <a16:creationId xmlns:a16="http://schemas.microsoft.com/office/drawing/2014/main" id="{80D28FDA-5EA1-90BC-0E68-92FF6ED524FF}"/>
              </a:ext>
            </a:extLst>
          </p:cNvPr>
          <p:cNvSpPr/>
          <p:nvPr/>
        </p:nvSpPr>
        <p:spPr>
          <a:xfrm>
            <a:off x="9534882" y="6284833"/>
            <a:ext cx="2421731" cy="302657"/>
          </a:xfrm>
          <a:prstGeom prst="rect">
            <a:avLst/>
          </a:prstGeom>
          <a:noFill/>
          <a:ln/>
        </p:spPr>
        <p:txBody>
          <a:bodyPr wrap="none" lIns="0" tIns="0" rIns="0" bIns="0" rtlCol="0" anchor="t"/>
          <a:lstStyle/>
          <a:p>
            <a:pPr marL="0" indent="0" algn="ctr">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ROC-AUC</a:t>
            </a:r>
            <a:endParaRPr lang="en-US" sz="1900" dirty="0"/>
          </a:p>
        </p:txBody>
      </p:sp>
      <p:sp>
        <p:nvSpPr>
          <p:cNvPr id="14" name="Text 6">
            <a:extLst>
              <a:ext uri="{FF2B5EF4-FFF2-40B4-BE49-F238E27FC236}">
                <a16:creationId xmlns:a16="http://schemas.microsoft.com/office/drawing/2014/main" id="{42D9D84B-C73C-C94E-CD1E-045746F20075}"/>
              </a:ext>
            </a:extLst>
          </p:cNvPr>
          <p:cNvSpPr/>
          <p:nvPr/>
        </p:nvSpPr>
        <p:spPr>
          <a:xfrm>
            <a:off x="7573923" y="3388995"/>
            <a:ext cx="6343650" cy="679252"/>
          </a:xfrm>
          <a:prstGeom prst="rect">
            <a:avLst/>
          </a:prstGeom>
          <a:noFill/>
          <a:ln/>
        </p:spPr>
        <p:txBody>
          <a:bodyPr wrap="none" lIns="0" tIns="0" rIns="0" bIns="0" rtlCol="0" anchor="t"/>
          <a:lstStyle/>
          <a:p>
            <a:pPr marL="0" indent="0" algn="ctr">
              <a:lnSpc>
                <a:spcPts val="5300"/>
              </a:lnSpc>
              <a:buNone/>
            </a:pPr>
            <a:r>
              <a:rPr lang="en-US" sz="5300" kern="0" spc="-107" dirty="0">
                <a:solidFill>
                  <a:srgbClr val="272525"/>
                </a:solidFill>
                <a:latin typeface="Source Serif Pro Semi Bold" pitchFamily="34" charset="0"/>
                <a:ea typeface="Source Serif Pro Semi Bold" pitchFamily="34" charset="-122"/>
                <a:cs typeface="Source Serif Pro Semi Bold" pitchFamily="34" charset="-120"/>
              </a:rPr>
              <a:t>97.26%</a:t>
            </a:r>
            <a:endParaRPr lang="en-US" sz="5300" dirty="0"/>
          </a:p>
        </p:txBody>
      </p:sp>
      <p:sp>
        <p:nvSpPr>
          <p:cNvPr id="15" name="Text 8">
            <a:extLst>
              <a:ext uri="{FF2B5EF4-FFF2-40B4-BE49-F238E27FC236}">
                <a16:creationId xmlns:a16="http://schemas.microsoft.com/office/drawing/2014/main" id="{85F271F0-9935-D137-D3DF-A1CA521557BF}"/>
              </a:ext>
            </a:extLst>
          </p:cNvPr>
          <p:cNvSpPr/>
          <p:nvPr/>
        </p:nvSpPr>
        <p:spPr>
          <a:xfrm>
            <a:off x="7573923" y="5348407"/>
            <a:ext cx="6343650" cy="679252"/>
          </a:xfrm>
          <a:prstGeom prst="rect">
            <a:avLst/>
          </a:prstGeom>
          <a:noFill/>
          <a:ln/>
        </p:spPr>
        <p:txBody>
          <a:bodyPr wrap="none" lIns="0" tIns="0" rIns="0" bIns="0" rtlCol="0" anchor="t"/>
          <a:lstStyle/>
          <a:p>
            <a:pPr marL="0" indent="0" algn="ctr">
              <a:lnSpc>
                <a:spcPts val="5300"/>
              </a:lnSpc>
              <a:buNone/>
            </a:pPr>
            <a:r>
              <a:rPr lang="en-US" sz="5300" kern="0" spc="-107" dirty="0">
                <a:solidFill>
                  <a:srgbClr val="272525"/>
                </a:solidFill>
                <a:latin typeface="Source Serif Pro Semi Bold" pitchFamily="34" charset="0"/>
                <a:ea typeface="Source Serif Pro Semi Bold" pitchFamily="34" charset="-122"/>
                <a:cs typeface="Source Serif Pro Semi Bold" pitchFamily="34" charset="-120"/>
              </a:rPr>
              <a:t>99.52%</a:t>
            </a:r>
            <a:endParaRPr lang="en-US" sz="5300" dirty="0"/>
          </a:p>
        </p:txBody>
      </p:sp>
      <p:sp>
        <p:nvSpPr>
          <p:cNvPr id="16" name="Text 10">
            <a:extLst>
              <a:ext uri="{FF2B5EF4-FFF2-40B4-BE49-F238E27FC236}">
                <a16:creationId xmlns:a16="http://schemas.microsoft.com/office/drawing/2014/main" id="{45608EA0-12E6-260C-D579-B953CAEB89EA}"/>
              </a:ext>
            </a:extLst>
          </p:cNvPr>
          <p:cNvSpPr/>
          <p:nvPr/>
        </p:nvSpPr>
        <p:spPr>
          <a:xfrm>
            <a:off x="7573923" y="6819067"/>
            <a:ext cx="6343650" cy="65865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The model showed high accuracy (97.26%), ROC-AUC (99.52%), precision (96.36%), and recall (95.42%). These results highlight its effectiveness.</a:t>
            </a:r>
            <a:endParaRPr lang="en-US" sz="1600" dirty="0"/>
          </a:p>
        </p:txBody>
      </p:sp>
      <p:pic>
        <p:nvPicPr>
          <p:cNvPr id="18" name="Picture 17">
            <a:extLst>
              <a:ext uri="{FF2B5EF4-FFF2-40B4-BE49-F238E27FC236}">
                <a16:creationId xmlns:a16="http://schemas.microsoft.com/office/drawing/2014/main" id="{73BC4771-0F0E-9FD0-A777-2C244456897D}"/>
              </a:ext>
            </a:extLst>
          </p:cNvPr>
          <p:cNvPicPr>
            <a:picLocks noChangeAspect="1"/>
          </p:cNvPicPr>
          <p:nvPr/>
        </p:nvPicPr>
        <p:blipFill>
          <a:blip r:embed="rId3"/>
          <a:stretch>
            <a:fillRect/>
          </a:stretch>
        </p:blipFill>
        <p:spPr>
          <a:xfrm>
            <a:off x="1016590" y="4955627"/>
            <a:ext cx="5206059" cy="2961067"/>
          </a:xfrm>
          <a:prstGeom prst="rect">
            <a:avLst/>
          </a:prstGeom>
        </p:spPr>
      </p:pic>
      <p:sp>
        <p:nvSpPr>
          <p:cNvPr id="19" name="Text 1">
            <a:extLst>
              <a:ext uri="{FF2B5EF4-FFF2-40B4-BE49-F238E27FC236}">
                <a16:creationId xmlns:a16="http://schemas.microsoft.com/office/drawing/2014/main" id="{BB47AA36-5099-0272-4613-AED2D336BAD6}"/>
              </a:ext>
            </a:extLst>
          </p:cNvPr>
          <p:cNvSpPr/>
          <p:nvPr/>
        </p:nvSpPr>
        <p:spPr>
          <a:xfrm>
            <a:off x="1016590" y="2609374"/>
            <a:ext cx="2421731" cy="302657"/>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Model Selection</a:t>
            </a:r>
            <a:endParaRPr lang="en-US" sz="1900" dirty="0"/>
          </a:p>
        </p:txBody>
      </p:sp>
      <p:sp>
        <p:nvSpPr>
          <p:cNvPr id="20" name="Text 2">
            <a:extLst>
              <a:ext uri="{FF2B5EF4-FFF2-40B4-BE49-F238E27FC236}">
                <a16:creationId xmlns:a16="http://schemas.microsoft.com/office/drawing/2014/main" id="{EB71BC9C-CD72-E77A-1607-3EED504CAFA2}"/>
              </a:ext>
            </a:extLst>
          </p:cNvPr>
          <p:cNvSpPr/>
          <p:nvPr/>
        </p:nvSpPr>
        <p:spPr>
          <a:xfrm>
            <a:off x="1016590" y="3012959"/>
            <a:ext cx="6343650" cy="65865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A Random Forest model was chosen for its robust performance and ability to handle complex datasets. Its ensemble nature prevents overfitting.</a:t>
            </a:r>
            <a:endParaRPr lang="en-US" sz="1600" dirty="0"/>
          </a:p>
        </p:txBody>
      </p:sp>
      <p:sp>
        <p:nvSpPr>
          <p:cNvPr id="22" name="Text 3">
            <a:extLst>
              <a:ext uri="{FF2B5EF4-FFF2-40B4-BE49-F238E27FC236}">
                <a16:creationId xmlns:a16="http://schemas.microsoft.com/office/drawing/2014/main" id="{065812F3-1A69-1ECD-6965-8763A5F36CA0}"/>
              </a:ext>
            </a:extLst>
          </p:cNvPr>
          <p:cNvSpPr/>
          <p:nvPr/>
        </p:nvSpPr>
        <p:spPr>
          <a:xfrm>
            <a:off x="999826" y="3812143"/>
            <a:ext cx="2906078" cy="302657"/>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Performance Enhancement</a:t>
            </a:r>
            <a:endParaRPr lang="en-US" sz="1900" dirty="0"/>
          </a:p>
        </p:txBody>
      </p:sp>
      <p:sp>
        <p:nvSpPr>
          <p:cNvPr id="23" name="Text 4">
            <a:extLst>
              <a:ext uri="{FF2B5EF4-FFF2-40B4-BE49-F238E27FC236}">
                <a16:creationId xmlns:a16="http://schemas.microsoft.com/office/drawing/2014/main" id="{F5BF19D4-A156-3518-0C96-F5E1A9402C20}"/>
              </a:ext>
            </a:extLst>
          </p:cNvPr>
          <p:cNvSpPr/>
          <p:nvPr/>
        </p:nvSpPr>
        <p:spPr>
          <a:xfrm>
            <a:off x="999826" y="4215755"/>
            <a:ext cx="6343650" cy="65865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Stratified k-fold cross-validation (k=10) was used to ensure reliable performance and avoid overfitting.</a:t>
            </a:r>
            <a:endParaRPr lang="en-US" sz="1600" dirty="0"/>
          </a:p>
        </p:txBody>
      </p:sp>
      <p:pic>
        <p:nvPicPr>
          <p:cNvPr id="5" name="Picture 4" descr="A red rectangular sign with white text&#10;&#10;Description automatically generated">
            <a:extLst>
              <a:ext uri="{FF2B5EF4-FFF2-40B4-BE49-F238E27FC236}">
                <a16:creationId xmlns:a16="http://schemas.microsoft.com/office/drawing/2014/main" id="{3AD9163E-3FC3-61E5-A807-7CBF341E7AC4}"/>
              </a:ext>
            </a:extLst>
          </p:cNvPr>
          <p:cNvPicPr>
            <a:picLocks noChangeAspect="1"/>
          </p:cNvPicPr>
          <p:nvPr/>
        </p:nvPicPr>
        <p:blipFill>
          <a:blip r:embed="rId4"/>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38280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31996" y="575191"/>
            <a:ext cx="7680008" cy="1230392"/>
          </a:xfrm>
          <a:prstGeom prst="rect">
            <a:avLst/>
          </a:prstGeom>
          <a:noFill/>
          <a:ln/>
        </p:spPr>
        <p:txBody>
          <a:bodyPr wrap="square" lIns="0" tIns="0" rIns="0" bIns="0" rtlCol="0" anchor="t"/>
          <a:lstStyle/>
          <a:p>
            <a:pPr marL="0" indent="0">
              <a:lnSpc>
                <a:spcPts val="4800"/>
              </a:lnSpc>
              <a:buNone/>
            </a:pPr>
            <a:r>
              <a:rPr lang="en-US" sz="3850" kern="0" spc="-78" dirty="0">
                <a:solidFill>
                  <a:srgbClr val="000000"/>
                </a:solidFill>
                <a:latin typeface="Source Serif Pro Semi Bold" pitchFamily="34" charset="0"/>
                <a:ea typeface="Source Serif Pro Semi Bold" pitchFamily="34" charset="-122"/>
                <a:cs typeface="Source Serif Pro Semi Bold" pitchFamily="34" charset="-120"/>
              </a:rPr>
              <a:t>Airbnb Business Model and Stakeholders</a:t>
            </a:r>
            <a:endParaRPr lang="en-US" sz="3850" dirty="0"/>
          </a:p>
        </p:txBody>
      </p:sp>
      <p:sp>
        <p:nvSpPr>
          <p:cNvPr id="4" name="Text 1"/>
          <p:cNvSpPr/>
          <p:nvPr/>
        </p:nvSpPr>
        <p:spPr>
          <a:xfrm>
            <a:off x="731996" y="2119313"/>
            <a:ext cx="7680008" cy="1004054"/>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Airbnb operates as a platform-based business model, connecting various stakeholders within its ecosystem. Understanding the relationships between these stakeholders is crucial for developing effective strategies.</a:t>
            </a:r>
            <a:endParaRPr lang="en-US" sz="1600" dirty="0"/>
          </a:p>
        </p:txBody>
      </p:sp>
      <p:pic>
        <p:nvPicPr>
          <p:cNvPr id="5" name="Image 1" descr="preencoded.png"/>
          <p:cNvPicPr>
            <a:picLocks noChangeAspect="1"/>
          </p:cNvPicPr>
          <p:nvPr/>
        </p:nvPicPr>
        <p:blipFill>
          <a:blip r:embed="rId3"/>
          <a:stretch>
            <a:fillRect/>
          </a:stretch>
        </p:blipFill>
        <p:spPr>
          <a:xfrm>
            <a:off x="731996" y="3358634"/>
            <a:ext cx="522803" cy="522803"/>
          </a:xfrm>
          <a:prstGeom prst="rect">
            <a:avLst/>
          </a:prstGeom>
        </p:spPr>
      </p:pic>
      <p:sp>
        <p:nvSpPr>
          <p:cNvPr id="6" name="Text 2"/>
          <p:cNvSpPr/>
          <p:nvPr/>
        </p:nvSpPr>
        <p:spPr>
          <a:xfrm>
            <a:off x="731996" y="4090511"/>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Hosts</a:t>
            </a:r>
            <a:endParaRPr lang="en-US" sz="1900" dirty="0"/>
          </a:p>
        </p:txBody>
      </p:sp>
      <p:sp>
        <p:nvSpPr>
          <p:cNvPr id="7" name="Text 3"/>
          <p:cNvSpPr/>
          <p:nvPr/>
        </p:nvSpPr>
        <p:spPr>
          <a:xfrm>
            <a:off x="731996" y="4523542"/>
            <a:ext cx="3683079"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Property owners who list their spaces on Airbnb</a:t>
            </a:r>
            <a:endParaRPr lang="en-US" sz="1600" dirty="0"/>
          </a:p>
        </p:txBody>
      </p:sp>
      <p:pic>
        <p:nvPicPr>
          <p:cNvPr id="8" name="Image 2" descr="preencoded.png"/>
          <p:cNvPicPr>
            <a:picLocks noChangeAspect="1"/>
          </p:cNvPicPr>
          <p:nvPr/>
        </p:nvPicPr>
        <p:blipFill>
          <a:blip r:embed="rId4"/>
          <a:stretch>
            <a:fillRect/>
          </a:stretch>
        </p:blipFill>
        <p:spPr>
          <a:xfrm>
            <a:off x="4728805" y="3358634"/>
            <a:ext cx="522803" cy="522803"/>
          </a:xfrm>
          <a:prstGeom prst="rect">
            <a:avLst/>
          </a:prstGeom>
        </p:spPr>
      </p:pic>
      <p:sp>
        <p:nvSpPr>
          <p:cNvPr id="9" name="Text 4"/>
          <p:cNvSpPr/>
          <p:nvPr/>
        </p:nvSpPr>
        <p:spPr>
          <a:xfrm>
            <a:off x="4728805" y="4090511"/>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Guests</a:t>
            </a:r>
            <a:endParaRPr lang="en-US" sz="1900" dirty="0"/>
          </a:p>
        </p:txBody>
      </p:sp>
      <p:sp>
        <p:nvSpPr>
          <p:cNvPr id="10" name="Text 5"/>
          <p:cNvSpPr/>
          <p:nvPr/>
        </p:nvSpPr>
        <p:spPr>
          <a:xfrm>
            <a:off x="4728805" y="4523542"/>
            <a:ext cx="3683198"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Travelers looking for unique accommodations</a:t>
            </a:r>
            <a:endParaRPr lang="en-US" sz="1600" dirty="0"/>
          </a:p>
        </p:txBody>
      </p:sp>
      <p:pic>
        <p:nvPicPr>
          <p:cNvPr id="11" name="Image 3" descr="preencoded.png"/>
          <p:cNvPicPr>
            <a:picLocks noChangeAspect="1"/>
          </p:cNvPicPr>
          <p:nvPr/>
        </p:nvPicPr>
        <p:blipFill>
          <a:blip r:embed="rId5"/>
          <a:stretch>
            <a:fillRect/>
          </a:stretch>
        </p:blipFill>
        <p:spPr>
          <a:xfrm>
            <a:off x="731996" y="5820370"/>
            <a:ext cx="522803" cy="522803"/>
          </a:xfrm>
          <a:prstGeom prst="rect">
            <a:avLst/>
          </a:prstGeom>
        </p:spPr>
      </p:pic>
      <p:sp>
        <p:nvSpPr>
          <p:cNvPr id="12" name="Text 6"/>
          <p:cNvSpPr/>
          <p:nvPr/>
        </p:nvSpPr>
        <p:spPr>
          <a:xfrm>
            <a:off x="731996" y="6552248"/>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Platform</a:t>
            </a:r>
            <a:endParaRPr lang="en-US" sz="1900" dirty="0"/>
          </a:p>
        </p:txBody>
      </p:sp>
      <p:sp>
        <p:nvSpPr>
          <p:cNvPr id="13" name="Text 7"/>
          <p:cNvSpPr/>
          <p:nvPr/>
        </p:nvSpPr>
        <p:spPr>
          <a:xfrm>
            <a:off x="731996" y="6985278"/>
            <a:ext cx="3683079"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Airbnb, facilitating connections and transactions</a:t>
            </a:r>
            <a:endParaRPr lang="en-US" sz="1600" dirty="0"/>
          </a:p>
        </p:txBody>
      </p:sp>
      <p:pic>
        <p:nvPicPr>
          <p:cNvPr id="14" name="Image 4" descr="preencoded.png"/>
          <p:cNvPicPr>
            <a:picLocks noChangeAspect="1"/>
          </p:cNvPicPr>
          <p:nvPr/>
        </p:nvPicPr>
        <p:blipFill>
          <a:blip r:embed="rId6"/>
          <a:stretch>
            <a:fillRect/>
          </a:stretch>
        </p:blipFill>
        <p:spPr>
          <a:xfrm>
            <a:off x="4728805" y="5820370"/>
            <a:ext cx="522803" cy="522803"/>
          </a:xfrm>
          <a:prstGeom prst="rect">
            <a:avLst/>
          </a:prstGeom>
        </p:spPr>
      </p:pic>
      <p:sp>
        <p:nvSpPr>
          <p:cNvPr id="15" name="Text 8"/>
          <p:cNvSpPr/>
          <p:nvPr/>
        </p:nvSpPr>
        <p:spPr>
          <a:xfrm>
            <a:off x="4728805" y="6552248"/>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Investors</a:t>
            </a:r>
            <a:endParaRPr lang="en-US" sz="1900" dirty="0"/>
          </a:p>
        </p:txBody>
      </p:sp>
      <p:sp>
        <p:nvSpPr>
          <p:cNvPr id="16" name="Text 9"/>
          <p:cNvSpPr/>
          <p:nvPr/>
        </p:nvSpPr>
        <p:spPr>
          <a:xfrm>
            <a:off x="4728805" y="6985278"/>
            <a:ext cx="3683198"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Individuals or entities investing in Airbnb properties</a:t>
            </a:r>
            <a:endParaRPr lang="en-US" sz="1600" dirty="0"/>
          </a:p>
        </p:txBody>
      </p:sp>
      <p:pic>
        <p:nvPicPr>
          <p:cNvPr id="17" name="Image 0" descr="preencoded.png">
            <a:extLst>
              <a:ext uri="{FF2B5EF4-FFF2-40B4-BE49-F238E27FC236}">
                <a16:creationId xmlns:a16="http://schemas.microsoft.com/office/drawing/2014/main" id="{08C2864D-64A9-143A-F96B-E7DB52006505}"/>
              </a:ext>
            </a:extLst>
          </p:cNvPr>
          <p:cNvPicPr>
            <a:picLocks noChangeAspect="1"/>
          </p:cNvPicPr>
          <p:nvPr/>
        </p:nvPicPr>
        <p:blipFill>
          <a:blip r:embed="rId7"/>
          <a:stretch>
            <a:fillRect/>
          </a:stretch>
        </p:blipFill>
        <p:spPr>
          <a:xfrm>
            <a:off x="9144000" y="0"/>
            <a:ext cx="5486400"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8058" y="713422"/>
            <a:ext cx="4338995" cy="2230279"/>
          </a:xfrm>
          <a:prstGeom prst="rect">
            <a:avLst/>
          </a:prstGeom>
        </p:spPr>
      </p:pic>
      <p:pic>
        <p:nvPicPr>
          <p:cNvPr id="3" name="Image 1" descr="preencoded.png"/>
          <p:cNvPicPr>
            <a:picLocks noChangeAspect="1"/>
          </p:cNvPicPr>
          <p:nvPr/>
        </p:nvPicPr>
        <p:blipFill>
          <a:blip r:embed="rId4"/>
          <a:stretch>
            <a:fillRect/>
          </a:stretch>
        </p:blipFill>
        <p:spPr>
          <a:xfrm>
            <a:off x="5145643" y="713422"/>
            <a:ext cx="4338995" cy="2230279"/>
          </a:xfrm>
          <a:prstGeom prst="rect">
            <a:avLst/>
          </a:prstGeom>
        </p:spPr>
      </p:pic>
      <p:pic>
        <p:nvPicPr>
          <p:cNvPr id="4" name="Image 2" descr="preencoded.png"/>
          <p:cNvPicPr>
            <a:picLocks noChangeAspect="1"/>
          </p:cNvPicPr>
          <p:nvPr/>
        </p:nvPicPr>
        <p:blipFill>
          <a:blip r:embed="rId5"/>
          <a:stretch>
            <a:fillRect/>
          </a:stretch>
        </p:blipFill>
        <p:spPr>
          <a:xfrm>
            <a:off x="9633228" y="713422"/>
            <a:ext cx="4338995" cy="2230279"/>
          </a:xfrm>
          <a:prstGeom prst="rect">
            <a:avLst/>
          </a:prstGeom>
        </p:spPr>
      </p:pic>
      <p:sp>
        <p:nvSpPr>
          <p:cNvPr id="5" name="Text 0"/>
          <p:cNvSpPr/>
          <p:nvPr/>
        </p:nvSpPr>
        <p:spPr>
          <a:xfrm>
            <a:off x="650438" y="3343394"/>
            <a:ext cx="10361533" cy="546616"/>
          </a:xfrm>
          <a:prstGeom prst="rect">
            <a:avLst/>
          </a:prstGeom>
          <a:noFill/>
          <a:ln/>
        </p:spPr>
        <p:txBody>
          <a:bodyPr wrap="none" lIns="0" tIns="0" rIns="0" bIns="0" rtlCol="0" anchor="t"/>
          <a:lstStyle/>
          <a:p>
            <a:pPr marL="0" indent="0">
              <a:lnSpc>
                <a:spcPts val="4300"/>
              </a:lnSpc>
              <a:buNone/>
            </a:pPr>
            <a:r>
              <a:rPr lang="en-US" sz="3400" kern="0" spc="-69" dirty="0">
                <a:solidFill>
                  <a:srgbClr val="000000"/>
                </a:solidFill>
                <a:latin typeface="Source Serif Pro Semi Bold" pitchFamily="34" charset="0"/>
                <a:ea typeface="Source Serif Pro Semi Bold" pitchFamily="34" charset="-122"/>
                <a:cs typeface="Source Serif Pro Semi Bold" pitchFamily="34" charset="-120"/>
              </a:rPr>
              <a:t>Identifying and Nurturing Potential Airbnb Superhosts</a:t>
            </a:r>
            <a:endParaRPr lang="en-US" sz="3400" dirty="0"/>
          </a:p>
        </p:txBody>
      </p:sp>
      <p:sp>
        <p:nvSpPr>
          <p:cNvPr id="6" name="Text 1"/>
          <p:cNvSpPr/>
          <p:nvPr/>
        </p:nvSpPr>
        <p:spPr>
          <a:xfrm>
            <a:off x="650438" y="4261604"/>
            <a:ext cx="4257318" cy="613291"/>
          </a:xfrm>
          <a:prstGeom prst="rect">
            <a:avLst/>
          </a:prstGeom>
          <a:noFill/>
          <a:ln/>
        </p:spPr>
        <p:txBody>
          <a:bodyPr wrap="none" lIns="0" tIns="0" rIns="0" bIns="0" rtlCol="0" anchor="t"/>
          <a:lstStyle/>
          <a:p>
            <a:pPr marL="0" indent="0" algn="ctr">
              <a:lnSpc>
                <a:spcPts val="4800"/>
              </a:lnSpc>
              <a:buNone/>
            </a:pPr>
            <a:r>
              <a:rPr lang="en-US" sz="4800" kern="0" spc="-97" dirty="0">
                <a:solidFill>
                  <a:srgbClr val="272525"/>
                </a:solidFill>
                <a:latin typeface="Source Serif Pro Semi Bold" pitchFamily="34" charset="0"/>
                <a:ea typeface="Source Serif Pro Semi Bold" pitchFamily="34" charset="-122"/>
                <a:cs typeface="Source Serif Pro Semi Bold" pitchFamily="34" charset="-120"/>
              </a:rPr>
              <a:t>75%</a:t>
            </a:r>
            <a:endParaRPr lang="en-US" sz="4800" dirty="0"/>
          </a:p>
        </p:txBody>
      </p:sp>
      <p:sp>
        <p:nvSpPr>
          <p:cNvPr id="7" name="Text 2"/>
          <p:cNvSpPr/>
          <p:nvPr/>
        </p:nvSpPr>
        <p:spPr>
          <a:xfrm>
            <a:off x="1685806" y="5107067"/>
            <a:ext cx="2186464" cy="273248"/>
          </a:xfrm>
          <a:prstGeom prst="rect">
            <a:avLst/>
          </a:prstGeom>
          <a:noFill/>
          <a:ln/>
        </p:spPr>
        <p:txBody>
          <a:bodyPr wrap="none" lIns="0" tIns="0" rIns="0" bIns="0" rtlCol="0" anchor="t"/>
          <a:lstStyle/>
          <a:p>
            <a:pPr marL="0" indent="0" algn="ctr">
              <a:lnSpc>
                <a:spcPts val="215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High Review Hosts</a:t>
            </a:r>
            <a:endParaRPr lang="en-US" sz="1700" dirty="0"/>
          </a:p>
        </p:txBody>
      </p:sp>
      <p:sp>
        <p:nvSpPr>
          <p:cNvPr id="8" name="Text 3"/>
          <p:cNvSpPr/>
          <p:nvPr/>
        </p:nvSpPr>
        <p:spPr>
          <a:xfrm>
            <a:off x="650438" y="5491758"/>
            <a:ext cx="4257318" cy="594598"/>
          </a:xfrm>
          <a:prstGeom prst="rect">
            <a:avLst/>
          </a:prstGeom>
          <a:noFill/>
          <a:ln/>
        </p:spPr>
        <p:txBody>
          <a:bodyPr wrap="square" lIns="0" tIns="0" rIns="0" bIns="0" rtlCol="0" anchor="t"/>
          <a:lstStyle/>
          <a:p>
            <a:pPr marL="0" indent="0" algn="ctr">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Top 10% of hosts with highest review counts have a 75% chance of becoming Superhosts within 6 months.</a:t>
            </a:r>
            <a:endParaRPr lang="en-US" sz="1450" dirty="0"/>
          </a:p>
        </p:txBody>
      </p:sp>
      <p:sp>
        <p:nvSpPr>
          <p:cNvPr id="9" name="Text 4"/>
          <p:cNvSpPr/>
          <p:nvPr/>
        </p:nvSpPr>
        <p:spPr>
          <a:xfrm>
            <a:off x="5186482" y="4261604"/>
            <a:ext cx="4257318" cy="613291"/>
          </a:xfrm>
          <a:prstGeom prst="rect">
            <a:avLst/>
          </a:prstGeom>
          <a:noFill/>
          <a:ln/>
        </p:spPr>
        <p:txBody>
          <a:bodyPr wrap="none" lIns="0" tIns="0" rIns="0" bIns="0" rtlCol="0" anchor="t"/>
          <a:lstStyle/>
          <a:p>
            <a:pPr marL="0" indent="0" algn="ctr">
              <a:lnSpc>
                <a:spcPts val="4800"/>
              </a:lnSpc>
              <a:buNone/>
            </a:pPr>
            <a:r>
              <a:rPr lang="en-US" sz="4800" kern="0" spc="-97" dirty="0">
                <a:solidFill>
                  <a:srgbClr val="272525"/>
                </a:solidFill>
                <a:latin typeface="Source Serif Pro Semi Bold" pitchFamily="34" charset="0"/>
                <a:ea typeface="Source Serif Pro Semi Bold" pitchFamily="34" charset="-122"/>
                <a:cs typeface="Source Serif Pro Semi Bold" pitchFamily="34" charset="-120"/>
              </a:rPr>
              <a:t>4.8</a:t>
            </a:r>
            <a:endParaRPr lang="en-US" sz="4800" dirty="0"/>
          </a:p>
        </p:txBody>
      </p:sp>
      <p:sp>
        <p:nvSpPr>
          <p:cNvPr id="10" name="Text 5"/>
          <p:cNvSpPr/>
          <p:nvPr/>
        </p:nvSpPr>
        <p:spPr>
          <a:xfrm>
            <a:off x="6221849" y="5107067"/>
            <a:ext cx="2186464" cy="273248"/>
          </a:xfrm>
          <a:prstGeom prst="rect">
            <a:avLst/>
          </a:prstGeom>
          <a:noFill/>
          <a:ln/>
        </p:spPr>
        <p:txBody>
          <a:bodyPr wrap="none" lIns="0" tIns="0" rIns="0" bIns="0" rtlCol="0" anchor="t"/>
          <a:lstStyle/>
          <a:p>
            <a:pPr marL="0" indent="0" algn="ctr">
              <a:lnSpc>
                <a:spcPts val="215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High Rating Hosts</a:t>
            </a:r>
            <a:endParaRPr lang="en-US" sz="1700" dirty="0"/>
          </a:p>
        </p:txBody>
      </p:sp>
      <p:sp>
        <p:nvSpPr>
          <p:cNvPr id="11" name="Text 6"/>
          <p:cNvSpPr/>
          <p:nvPr/>
        </p:nvSpPr>
        <p:spPr>
          <a:xfrm>
            <a:off x="5186482" y="5491758"/>
            <a:ext cx="4257318" cy="594598"/>
          </a:xfrm>
          <a:prstGeom prst="rect">
            <a:avLst/>
          </a:prstGeom>
          <a:noFill/>
          <a:ln/>
        </p:spPr>
        <p:txBody>
          <a:bodyPr wrap="square" lIns="0" tIns="0" rIns="0" bIns="0" rtlCol="0" anchor="t"/>
          <a:lstStyle/>
          <a:p>
            <a:pPr marL="0" indent="0" algn="ctr">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Hosts with average ratings of 4.8 or higher have a 90% likelihood of achieving Superhost status.</a:t>
            </a:r>
            <a:endParaRPr lang="en-US" sz="1450" dirty="0"/>
          </a:p>
        </p:txBody>
      </p:sp>
      <p:sp>
        <p:nvSpPr>
          <p:cNvPr id="12" name="Text 7"/>
          <p:cNvSpPr/>
          <p:nvPr/>
        </p:nvSpPr>
        <p:spPr>
          <a:xfrm>
            <a:off x="9722525" y="4261604"/>
            <a:ext cx="4257318" cy="613291"/>
          </a:xfrm>
          <a:prstGeom prst="rect">
            <a:avLst/>
          </a:prstGeom>
          <a:noFill/>
          <a:ln/>
        </p:spPr>
        <p:txBody>
          <a:bodyPr wrap="none" lIns="0" tIns="0" rIns="0" bIns="0" rtlCol="0" anchor="t"/>
          <a:lstStyle/>
          <a:p>
            <a:pPr marL="0" indent="0" algn="ctr">
              <a:lnSpc>
                <a:spcPts val="4800"/>
              </a:lnSpc>
              <a:buNone/>
            </a:pPr>
            <a:r>
              <a:rPr lang="en-US" sz="4800" kern="0" spc="-97" dirty="0">
                <a:solidFill>
                  <a:srgbClr val="272525"/>
                </a:solidFill>
                <a:latin typeface="Source Serif Pro Semi Bold" pitchFamily="34" charset="0"/>
                <a:ea typeface="Source Serif Pro Semi Bold" pitchFamily="34" charset="-122"/>
                <a:cs typeface="Source Serif Pro Semi Bold" pitchFamily="34" charset="-120"/>
              </a:rPr>
              <a:t>70%</a:t>
            </a:r>
            <a:endParaRPr lang="en-US" sz="4800" dirty="0"/>
          </a:p>
        </p:txBody>
      </p:sp>
      <p:sp>
        <p:nvSpPr>
          <p:cNvPr id="13" name="Text 8"/>
          <p:cNvSpPr/>
          <p:nvPr/>
        </p:nvSpPr>
        <p:spPr>
          <a:xfrm>
            <a:off x="10757892" y="5107067"/>
            <a:ext cx="2186464" cy="273248"/>
          </a:xfrm>
          <a:prstGeom prst="rect">
            <a:avLst/>
          </a:prstGeom>
          <a:noFill/>
          <a:ln/>
        </p:spPr>
        <p:txBody>
          <a:bodyPr wrap="none" lIns="0" tIns="0" rIns="0" bIns="0" rtlCol="0" anchor="t"/>
          <a:lstStyle/>
          <a:p>
            <a:pPr marL="0" indent="0" algn="ctr">
              <a:lnSpc>
                <a:spcPts val="215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High Occupancy Hosts</a:t>
            </a:r>
            <a:endParaRPr lang="en-US" sz="1700" dirty="0"/>
          </a:p>
        </p:txBody>
      </p:sp>
      <p:sp>
        <p:nvSpPr>
          <p:cNvPr id="14" name="Text 9"/>
          <p:cNvSpPr/>
          <p:nvPr/>
        </p:nvSpPr>
        <p:spPr>
          <a:xfrm>
            <a:off x="9722525" y="5491758"/>
            <a:ext cx="4257318" cy="594598"/>
          </a:xfrm>
          <a:prstGeom prst="rect">
            <a:avLst/>
          </a:prstGeom>
          <a:noFill/>
          <a:ln/>
        </p:spPr>
        <p:txBody>
          <a:bodyPr wrap="square" lIns="0" tIns="0" rIns="0" bIns="0" rtlCol="0" anchor="t"/>
          <a:lstStyle/>
          <a:p>
            <a:pPr marL="0" indent="0" algn="ctr">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Hosts with over 70% occupancy rate are 2.5x more likely to become Superhosts than those with lower rates.</a:t>
            </a:r>
            <a:endParaRPr lang="en-US" sz="1450" dirty="0"/>
          </a:p>
        </p:txBody>
      </p:sp>
      <p:sp>
        <p:nvSpPr>
          <p:cNvPr id="15" name="Text 10"/>
          <p:cNvSpPr/>
          <p:nvPr/>
        </p:nvSpPr>
        <p:spPr>
          <a:xfrm>
            <a:off x="650438" y="6295430"/>
            <a:ext cx="13329523" cy="594598"/>
          </a:xfrm>
          <a:prstGeom prst="rect">
            <a:avLst/>
          </a:prstGeom>
          <a:noFill/>
          <a:ln/>
        </p:spPr>
        <p:txBody>
          <a:bodyPr wrap="square" lIns="0" tIns="0" rIns="0" bIns="0" rtlCol="0" anchor="t"/>
          <a:lstStyle/>
          <a:p>
            <a:pPr marL="0" indent="0">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Our predictive model reveals clear pathways to Superhost status. Hosts excelling in reviews, ratings, and occupancy rates show the highest potential. For instance, hosts with over 100 reviews per year demonstrate a remarkable 96% probability of achieving Superhost status.</a:t>
            </a:r>
            <a:endParaRPr lang="en-US" sz="1450" dirty="0"/>
          </a:p>
        </p:txBody>
      </p:sp>
      <p:sp>
        <p:nvSpPr>
          <p:cNvPr id="16" name="Text 11"/>
          <p:cNvSpPr/>
          <p:nvPr/>
        </p:nvSpPr>
        <p:spPr>
          <a:xfrm>
            <a:off x="650438" y="7099102"/>
            <a:ext cx="13329523" cy="594598"/>
          </a:xfrm>
          <a:prstGeom prst="rect">
            <a:avLst/>
          </a:prstGeom>
          <a:noFill/>
          <a:ln/>
        </p:spPr>
        <p:txBody>
          <a:bodyPr wrap="square" lIns="0" tIns="0" rIns="0" bIns="0" rtlCol="0" anchor="t"/>
          <a:lstStyle/>
          <a:p>
            <a:pPr marL="0" indent="0">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To capitalize on these insights, Airbnb should focus on engaging the top 10% of hosts. By providing them with extra support, resources, and targeted promotion, we can significantly increase our Superhost community. This strategy not only rewards high-performing hosts but also elevates the overall quality of Airbnb experiences.</a:t>
            </a:r>
            <a:endParaRPr lang="en-US" sz="1450" dirty="0"/>
          </a:p>
        </p:txBody>
      </p:sp>
      <p:pic>
        <p:nvPicPr>
          <p:cNvPr id="17" name="Picture 16" descr="A red rectangular sign with white text&#10;&#10;Description automatically generated">
            <a:extLst>
              <a:ext uri="{FF2B5EF4-FFF2-40B4-BE49-F238E27FC236}">
                <a16:creationId xmlns:a16="http://schemas.microsoft.com/office/drawing/2014/main" id="{88246405-54B0-89DB-1662-8C404210A998}"/>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9259" y="773668"/>
            <a:ext cx="4659273" cy="2508647"/>
          </a:xfrm>
          <a:prstGeom prst="rect">
            <a:avLst/>
          </a:prstGeom>
        </p:spPr>
      </p:pic>
      <p:pic>
        <p:nvPicPr>
          <p:cNvPr id="3" name="Image 1" descr="preencoded.png"/>
          <p:cNvPicPr>
            <a:picLocks noChangeAspect="1"/>
          </p:cNvPicPr>
          <p:nvPr/>
        </p:nvPicPr>
        <p:blipFill>
          <a:blip r:embed="rId4"/>
          <a:stretch>
            <a:fillRect/>
          </a:stretch>
        </p:blipFill>
        <p:spPr>
          <a:xfrm>
            <a:off x="5565696" y="773668"/>
            <a:ext cx="3499128" cy="2508647"/>
          </a:xfrm>
          <a:prstGeom prst="rect">
            <a:avLst/>
          </a:prstGeom>
        </p:spPr>
      </p:pic>
      <p:pic>
        <p:nvPicPr>
          <p:cNvPr id="4" name="Image 2" descr="preencoded.png"/>
          <p:cNvPicPr>
            <a:picLocks noChangeAspect="1"/>
          </p:cNvPicPr>
          <p:nvPr/>
        </p:nvPicPr>
        <p:blipFill>
          <a:blip r:embed="rId5"/>
          <a:stretch>
            <a:fillRect/>
          </a:stretch>
        </p:blipFill>
        <p:spPr>
          <a:xfrm>
            <a:off x="9231987" y="773668"/>
            <a:ext cx="4659273" cy="2508647"/>
          </a:xfrm>
          <a:prstGeom prst="rect">
            <a:avLst/>
          </a:prstGeom>
        </p:spPr>
      </p:pic>
      <p:sp>
        <p:nvSpPr>
          <p:cNvPr id="5" name="Text 0"/>
          <p:cNvSpPr/>
          <p:nvPr/>
        </p:nvSpPr>
        <p:spPr>
          <a:xfrm>
            <a:off x="731639" y="3730942"/>
            <a:ext cx="11126033" cy="614720"/>
          </a:xfrm>
          <a:prstGeom prst="rect">
            <a:avLst/>
          </a:prstGeom>
          <a:noFill/>
          <a:ln/>
        </p:spPr>
        <p:txBody>
          <a:bodyPr wrap="none" lIns="0" tIns="0" rIns="0" bIns="0" rtlCol="0" anchor="t"/>
          <a:lstStyle/>
          <a:p>
            <a:pPr marL="0" indent="0">
              <a:lnSpc>
                <a:spcPts val="4800"/>
              </a:lnSpc>
              <a:buNone/>
            </a:pPr>
            <a:r>
              <a:rPr lang="en-US" sz="3850" kern="0" spc="-77" dirty="0">
                <a:solidFill>
                  <a:srgbClr val="000000"/>
                </a:solidFill>
                <a:latin typeface="Source Serif Pro Semi Bold" pitchFamily="34" charset="0"/>
                <a:ea typeface="Source Serif Pro Semi Bold" pitchFamily="34" charset="-122"/>
                <a:cs typeface="Source Serif Pro Semi Bold" pitchFamily="34" charset="-120"/>
              </a:rPr>
              <a:t>Identifying Superhosts at Risk of Losing Their Status</a:t>
            </a:r>
            <a:endParaRPr lang="en-US" sz="3850" dirty="0"/>
          </a:p>
        </p:txBody>
      </p:sp>
      <p:sp>
        <p:nvSpPr>
          <p:cNvPr id="6" name="Shape 1"/>
          <p:cNvSpPr/>
          <p:nvPr/>
        </p:nvSpPr>
        <p:spPr>
          <a:xfrm>
            <a:off x="731639" y="4659154"/>
            <a:ext cx="4249698" cy="2997994"/>
          </a:xfrm>
          <a:prstGeom prst="roundRect">
            <a:avLst>
              <a:gd name="adj" fmla="val 2929"/>
            </a:avLst>
          </a:prstGeom>
          <a:solidFill>
            <a:srgbClr val="F0D4F7"/>
          </a:solidFill>
          <a:ln w="7620">
            <a:solidFill>
              <a:srgbClr val="D6BADD"/>
            </a:solidFill>
            <a:prstDash val="solid"/>
          </a:ln>
        </p:spPr>
        <p:txBody>
          <a:bodyPr/>
          <a:lstStyle/>
          <a:p>
            <a:endParaRPr lang="en-US"/>
          </a:p>
        </p:txBody>
      </p:sp>
      <p:sp>
        <p:nvSpPr>
          <p:cNvPr id="7" name="Text 2"/>
          <p:cNvSpPr/>
          <p:nvPr/>
        </p:nvSpPr>
        <p:spPr>
          <a:xfrm>
            <a:off x="948214" y="4875728"/>
            <a:ext cx="2459474" cy="307419"/>
          </a:xfrm>
          <a:prstGeom prst="rect">
            <a:avLst/>
          </a:prstGeom>
          <a:noFill/>
          <a:ln/>
        </p:spPr>
        <p:txBody>
          <a:bodyPr wrap="none" lIns="0" tIns="0" rIns="0" bIns="0" rtlCol="0" anchor="t"/>
          <a:lstStyle/>
          <a:p>
            <a:pPr marL="0" indent="0">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Declining Reviews</a:t>
            </a:r>
            <a:endParaRPr lang="en-US" sz="1900" dirty="0"/>
          </a:p>
        </p:txBody>
      </p:sp>
      <p:sp>
        <p:nvSpPr>
          <p:cNvPr id="8" name="Text 3"/>
          <p:cNvSpPr/>
          <p:nvPr/>
        </p:nvSpPr>
        <p:spPr>
          <a:xfrm>
            <a:off x="948214" y="5308521"/>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Hosts experiencing a 20% decline in reviews over the past year have a 65% chance of losing Superhost status.</a:t>
            </a:r>
            <a:endParaRPr lang="en-US" sz="1600" dirty="0"/>
          </a:p>
        </p:txBody>
      </p:sp>
      <p:sp>
        <p:nvSpPr>
          <p:cNvPr id="9" name="Text 4"/>
          <p:cNvSpPr/>
          <p:nvPr/>
        </p:nvSpPr>
        <p:spPr>
          <a:xfrm>
            <a:off x="948214" y="6437233"/>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If a host's review count dropped from 150 to 120, the chance of losing status increases to 70%.</a:t>
            </a:r>
            <a:endParaRPr lang="en-US" sz="1600" dirty="0"/>
          </a:p>
        </p:txBody>
      </p:sp>
      <p:sp>
        <p:nvSpPr>
          <p:cNvPr id="10" name="Shape 5"/>
          <p:cNvSpPr/>
          <p:nvPr/>
        </p:nvSpPr>
        <p:spPr>
          <a:xfrm>
            <a:off x="5190292" y="4659154"/>
            <a:ext cx="4249698" cy="2997994"/>
          </a:xfrm>
          <a:prstGeom prst="roundRect">
            <a:avLst>
              <a:gd name="adj" fmla="val 2929"/>
            </a:avLst>
          </a:prstGeom>
          <a:solidFill>
            <a:srgbClr val="F0D4F7"/>
          </a:solidFill>
          <a:ln w="7620">
            <a:solidFill>
              <a:srgbClr val="D6BADD"/>
            </a:solidFill>
            <a:prstDash val="solid"/>
          </a:ln>
        </p:spPr>
        <p:txBody>
          <a:bodyPr/>
          <a:lstStyle/>
          <a:p>
            <a:endParaRPr lang="en-US"/>
          </a:p>
        </p:txBody>
      </p:sp>
      <p:sp>
        <p:nvSpPr>
          <p:cNvPr id="11" name="Text 6"/>
          <p:cNvSpPr/>
          <p:nvPr/>
        </p:nvSpPr>
        <p:spPr>
          <a:xfrm>
            <a:off x="5406866" y="4875728"/>
            <a:ext cx="2459474" cy="307419"/>
          </a:xfrm>
          <a:prstGeom prst="rect">
            <a:avLst/>
          </a:prstGeom>
          <a:noFill/>
          <a:ln/>
        </p:spPr>
        <p:txBody>
          <a:bodyPr wrap="none" lIns="0" tIns="0" rIns="0" bIns="0" rtlCol="0" anchor="t"/>
          <a:lstStyle/>
          <a:p>
            <a:pPr marL="0" indent="0">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Low Occupancy</a:t>
            </a:r>
            <a:endParaRPr lang="en-US" sz="1900" dirty="0"/>
          </a:p>
        </p:txBody>
      </p:sp>
      <p:sp>
        <p:nvSpPr>
          <p:cNvPr id="12" name="Text 7"/>
          <p:cNvSpPr/>
          <p:nvPr/>
        </p:nvSpPr>
        <p:spPr>
          <a:xfrm>
            <a:off x="5406866" y="5308521"/>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Hosts experiencing a 15% drop in bookings are 3 times more likely to lose their Superhost status.</a:t>
            </a:r>
            <a:endParaRPr lang="en-US" sz="1600" dirty="0"/>
          </a:p>
        </p:txBody>
      </p:sp>
      <p:sp>
        <p:nvSpPr>
          <p:cNvPr id="13" name="Text 8"/>
          <p:cNvSpPr/>
          <p:nvPr/>
        </p:nvSpPr>
        <p:spPr>
          <a:xfrm>
            <a:off x="5406866" y="6437233"/>
            <a:ext cx="3816548" cy="668893"/>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If a host went from 200 booked days to 170, they have a 60% chance of losing their status.</a:t>
            </a:r>
            <a:endParaRPr lang="en-US" sz="1600" dirty="0"/>
          </a:p>
        </p:txBody>
      </p:sp>
      <p:sp>
        <p:nvSpPr>
          <p:cNvPr id="14" name="Shape 9"/>
          <p:cNvSpPr/>
          <p:nvPr/>
        </p:nvSpPr>
        <p:spPr>
          <a:xfrm>
            <a:off x="9648944" y="4659154"/>
            <a:ext cx="4249698" cy="2997994"/>
          </a:xfrm>
          <a:prstGeom prst="roundRect">
            <a:avLst>
              <a:gd name="adj" fmla="val 2929"/>
            </a:avLst>
          </a:prstGeom>
          <a:solidFill>
            <a:srgbClr val="F0D4F7"/>
          </a:solidFill>
          <a:ln w="7620">
            <a:solidFill>
              <a:srgbClr val="D6BADD"/>
            </a:solidFill>
            <a:prstDash val="solid"/>
          </a:ln>
        </p:spPr>
        <p:txBody>
          <a:bodyPr/>
          <a:lstStyle/>
          <a:p>
            <a:endParaRPr lang="en-US"/>
          </a:p>
        </p:txBody>
      </p:sp>
      <p:sp>
        <p:nvSpPr>
          <p:cNvPr id="15" name="Text 10"/>
          <p:cNvSpPr/>
          <p:nvPr/>
        </p:nvSpPr>
        <p:spPr>
          <a:xfrm>
            <a:off x="9865519" y="4875728"/>
            <a:ext cx="2813923" cy="307419"/>
          </a:xfrm>
          <a:prstGeom prst="rect">
            <a:avLst/>
          </a:prstGeom>
          <a:noFill/>
          <a:ln/>
        </p:spPr>
        <p:txBody>
          <a:bodyPr wrap="none" lIns="0" tIns="0" rIns="0" bIns="0" rtlCol="0" anchor="t"/>
          <a:lstStyle/>
          <a:p>
            <a:pPr marL="0" indent="0">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Declining Response Times</a:t>
            </a:r>
            <a:endParaRPr lang="en-US" sz="1900" dirty="0"/>
          </a:p>
        </p:txBody>
      </p:sp>
      <p:sp>
        <p:nvSpPr>
          <p:cNvPr id="16" name="Text 11"/>
          <p:cNvSpPr/>
          <p:nvPr/>
        </p:nvSpPr>
        <p:spPr>
          <a:xfrm>
            <a:off x="9865519" y="5308521"/>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Superhosts with response times increasing by over 10% are twice as likely to lose their status.</a:t>
            </a:r>
            <a:endParaRPr lang="en-US" sz="1600" dirty="0"/>
          </a:p>
        </p:txBody>
      </p:sp>
      <p:sp>
        <p:nvSpPr>
          <p:cNvPr id="17" name="Text 12"/>
          <p:cNvSpPr/>
          <p:nvPr/>
        </p:nvSpPr>
        <p:spPr>
          <a:xfrm>
            <a:off x="9865519" y="6437233"/>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If a host's response time went from 10 hours to 20 hours, their chance of losing status increases by 50%.</a:t>
            </a:r>
            <a:endParaRPr lang="en-US" sz="1600" dirty="0"/>
          </a:p>
        </p:txBody>
      </p:sp>
      <p:pic>
        <p:nvPicPr>
          <p:cNvPr id="18" name="Picture 17" descr="A red rectangular sign with white text&#10;&#10;Description automatically generated">
            <a:extLst>
              <a:ext uri="{FF2B5EF4-FFF2-40B4-BE49-F238E27FC236}">
                <a16:creationId xmlns:a16="http://schemas.microsoft.com/office/drawing/2014/main" id="{53665AF3-2BE8-49BD-FD7C-7EF6EA526775}"/>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674608"/>
            <a:ext cx="7375803"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Actionable Recommendations</a:t>
            </a:r>
            <a:endParaRPr lang="en-US" sz="4400" dirty="0"/>
          </a:p>
        </p:txBody>
      </p:sp>
      <p:pic>
        <p:nvPicPr>
          <p:cNvPr id="3" name="Image 0" descr="preencoded.png"/>
          <p:cNvPicPr>
            <a:picLocks noChangeAspect="1"/>
          </p:cNvPicPr>
          <p:nvPr/>
        </p:nvPicPr>
        <p:blipFill>
          <a:blip r:embed="rId3"/>
          <a:stretch>
            <a:fillRect/>
          </a:stretch>
        </p:blipFill>
        <p:spPr>
          <a:xfrm>
            <a:off x="837724" y="1857375"/>
            <a:ext cx="4078962" cy="2520910"/>
          </a:xfrm>
          <a:prstGeom prst="rect">
            <a:avLst/>
          </a:prstGeom>
        </p:spPr>
      </p:pic>
      <p:sp>
        <p:nvSpPr>
          <p:cNvPr id="4" name="Text 1"/>
          <p:cNvSpPr/>
          <p:nvPr/>
        </p:nvSpPr>
        <p:spPr>
          <a:xfrm>
            <a:off x="837724" y="467748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Potential Superhosts</a:t>
            </a:r>
            <a:endParaRPr lang="en-US" sz="2200" dirty="0"/>
          </a:p>
        </p:txBody>
      </p:sp>
      <p:sp>
        <p:nvSpPr>
          <p:cNvPr id="5" name="Text 2"/>
          <p:cNvSpPr/>
          <p:nvPr/>
        </p:nvSpPr>
        <p:spPr>
          <a:xfrm>
            <a:off x="837724" y="5173028"/>
            <a:ext cx="4078962"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Identify top 10% of hosts with high reviews and ratings.</a:t>
            </a:r>
            <a:endParaRPr lang="en-US" sz="1850" dirty="0"/>
          </a:p>
        </p:txBody>
      </p:sp>
      <p:sp>
        <p:nvSpPr>
          <p:cNvPr id="6" name="Text 3"/>
          <p:cNvSpPr/>
          <p:nvPr/>
        </p:nvSpPr>
        <p:spPr>
          <a:xfrm>
            <a:off x="837724" y="6022777"/>
            <a:ext cx="4078962"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Offer special perks, promotions, and training.</a:t>
            </a:r>
            <a:endParaRPr lang="en-US" sz="1850" dirty="0"/>
          </a:p>
        </p:txBody>
      </p:sp>
      <p:sp>
        <p:nvSpPr>
          <p:cNvPr id="7" name="Text 4"/>
          <p:cNvSpPr/>
          <p:nvPr/>
        </p:nvSpPr>
        <p:spPr>
          <a:xfrm>
            <a:off x="837724" y="6872526"/>
            <a:ext cx="4078962"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Prioritize outreach programs.</a:t>
            </a:r>
            <a:endParaRPr lang="en-US" sz="1850" dirty="0"/>
          </a:p>
        </p:txBody>
      </p:sp>
      <p:pic>
        <p:nvPicPr>
          <p:cNvPr id="8" name="Image 1" descr="preencoded.png"/>
          <p:cNvPicPr>
            <a:picLocks noChangeAspect="1"/>
          </p:cNvPicPr>
          <p:nvPr/>
        </p:nvPicPr>
        <p:blipFill>
          <a:blip r:embed="rId4"/>
          <a:stretch>
            <a:fillRect/>
          </a:stretch>
        </p:blipFill>
        <p:spPr>
          <a:xfrm>
            <a:off x="5275659" y="1857375"/>
            <a:ext cx="4078962" cy="2520910"/>
          </a:xfrm>
          <a:prstGeom prst="rect">
            <a:avLst/>
          </a:prstGeom>
        </p:spPr>
      </p:pic>
      <p:sp>
        <p:nvSpPr>
          <p:cNvPr id="9" name="Text 5"/>
          <p:cNvSpPr/>
          <p:nvPr/>
        </p:nvSpPr>
        <p:spPr>
          <a:xfrm>
            <a:off x="5275659" y="467748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At-Risk Superhosts</a:t>
            </a:r>
            <a:endParaRPr lang="en-US" sz="2200" dirty="0"/>
          </a:p>
        </p:txBody>
      </p:sp>
      <p:sp>
        <p:nvSpPr>
          <p:cNvPr id="10" name="Text 6"/>
          <p:cNvSpPr/>
          <p:nvPr/>
        </p:nvSpPr>
        <p:spPr>
          <a:xfrm>
            <a:off x="5275659" y="5173028"/>
            <a:ext cx="4078962" cy="1149072"/>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Detect superhosts with declining reviews, decreasing occupancy, or increasing response time.</a:t>
            </a:r>
            <a:endParaRPr lang="en-US" sz="1850" dirty="0"/>
          </a:p>
        </p:txBody>
      </p:sp>
      <p:sp>
        <p:nvSpPr>
          <p:cNvPr id="11" name="Text 7"/>
          <p:cNvSpPr/>
          <p:nvPr/>
        </p:nvSpPr>
        <p:spPr>
          <a:xfrm>
            <a:off x="5275659" y="6405801"/>
            <a:ext cx="4078962" cy="1149072"/>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Offer timely intervention with tips, discounted services, or re-engagement strategies.</a:t>
            </a:r>
            <a:endParaRPr lang="en-US" sz="1850" dirty="0"/>
          </a:p>
        </p:txBody>
      </p:sp>
      <p:pic>
        <p:nvPicPr>
          <p:cNvPr id="12" name="Image 2" descr="preencoded.png"/>
          <p:cNvPicPr>
            <a:picLocks noChangeAspect="1"/>
          </p:cNvPicPr>
          <p:nvPr/>
        </p:nvPicPr>
        <p:blipFill>
          <a:blip r:embed="rId5"/>
          <a:stretch>
            <a:fillRect/>
          </a:stretch>
        </p:blipFill>
        <p:spPr>
          <a:xfrm>
            <a:off x="9713595" y="1857375"/>
            <a:ext cx="4079081" cy="2521029"/>
          </a:xfrm>
          <a:prstGeom prst="rect">
            <a:avLst/>
          </a:prstGeom>
        </p:spPr>
      </p:pic>
      <p:sp>
        <p:nvSpPr>
          <p:cNvPr id="13" name="Text 8"/>
          <p:cNvSpPr/>
          <p:nvPr/>
        </p:nvSpPr>
        <p:spPr>
          <a:xfrm>
            <a:off x="9713595" y="4677608"/>
            <a:ext cx="3518773"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Proactive Monitoring System</a:t>
            </a:r>
            <a:endParaRPr lang="en-US" sz="2200" dirty="0"/>
          </a:p>
        </p:txBody>
      </p:sp>
      <p:sp>
        <p:nvSpPr>
          <p:cNvPr id="14" name="Text 9"/>
          <p:cNvSpPr/>
          <p:nvPr/>
        </p:nvSpPr>
        <p:spPr>
          <a:xfrm>
            <a:off x="9713595" y="5173147"/>
            <a:ext cx="4079081"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Set up a monitoring system that tracks both potential superhosts and those at risk in real-time, providing relevant interventions based on predictive insights.</a:t>
            </a:r>
            <a:endParaRPr lang="en-US" sz="1850" dirty="0"/>
          </a:p>
        </p:txBody>
      </p:sp>
      <p:pic>
        <p:nvPicPr>
          <p:cNvPr id="15" name="Picture 14" descr="A red rectangular sign with white text&#10;&#10;Description automatically generated">
            <a:extLst>
              <a:ext uri="{FF2B5EF4-FFF2-40B4-BE49-F238E27FC236}">
                <a16:creationId xmlns:a16="http://schemas.microsoft.com/office/drawing/2014/main" id="{678A6086-27EF-A318-3099-1492BAE8D20B}"/>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099542"/>
            <a:ext cx="6963013"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Business Strategy for Airbnb</a:t>
            </a:r>
            <a:endParaRPr lang="en-US" sz="4400" dirty="0"/>
          </a:p>
        </p:txBody>
      </p:sp>
      <p:pic>
        <p:nvPicPr>
          <p:cNvPr id="3" name="Image 0" descr="preencoded.png"/>
          <p:cNvPicPr>
            <a:picLocks noChangeAspect="1"/>
          </p:cNvPicPr>
          <p:nvPr/>
        </p:nvPicPr>
        <p:blipFill>
          <a:blip r:embed="rId3"/>
          <a:stretch>
            <a:fillRect/>
          </a:stretch>
        </p:blipFill>
        <p:spPr>
          <a:xfrm>
            <a:off x="837724" y="2282309"/>
            <a:ext cx="4078962" cy="2520910"/>
          </a:xfrm>
          <a:prstGeom prst="rect">
            <a:avLst/>
          </a:prstGeom>
        </p:spPr>
      </p:pic>
      <p:sp>
        <p:nvSpPr>
          <p:cNvPr id="4" name="Text 1"/>
          <p:cNvSpPr/>
          <p:nvPr/>
        </p:nvSpPr>
        <p:spPr>
          <a:xfrm>
            <a:off x="837724" y="5102423"/>
            <a:ext cx="3799761"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Targeted Superhost Campaigns</a:t>
            </a:r>
            <a:endParaRPr lang="en-US" sz="2200" dirty="0"/>
          </a:p>
        </p:txBody>
      </p:sp>
      <p:sp>
        <p:nvSpPr>
          <p:cNvPr id="5" name="Text 2"/>
          <p:cNvSpPr/>
          <p:nvPr/>
        </p:nvSpPr>
        <p:spPr>
          <a:xfrm>
            <a:off x="837724" y="5597962"/>
            <a:ext cx="4078962"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Identify high-potential hosts using machine learning. Offer exclusive resources and guidance to help them become Superhosts faster.</a:t>
            </a:r>
            <a:endParaRPr lang="en-US" sz="1850" dirty="0"/>
          </a:p>
        </p:txBody>
      </p:sp>
      <p:pic>
        <p:nvPicPr>
          <p:cNvPr id="6" name="Image 1" descr="preencoded.png"/>
          <p:cNvPicPr>
            <a:picLocks noChangeAspect="1"/>
          </p:cNvPicPr>
          <p:nvPr/>
        </p:nvPicPr>
        <p:blipFill>
          <a:blip r:embed="rId4"/>
          <a:stretch>
            <a:fillRect/>
          </a:stretch>
        </p:blipFill>
        <p:spPr>
          <a:xfrm>
            <a:off x="5275659" y="2282309"/>
            <a:ext cx="4078962" cy="2520910"/>
          </a:xfrm>
          <a:prstGeom prst="rect">
            <a:avLst/>
          </a:prstGeom>
        </p:spPr>
      </p:pic>
      <p:sp>
        <p:nvSpPr>
          <p:cNvPr id="7" name="Text 3"/>
          <p:cNvSpPr/>
          <p:nvPr/>
        </p:nvSpPr>
        <p:spPr>
          <a:xfrm>
            <a:off x="5275659" y="5102423"/>
            <a:ext cx="376535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Support for At-Risk Superhosts</a:t>
            </a:r>
            <a:endParaRPr lang="en-US" sz="2200" dirty="0"/>
          </a:p>
        </p:txBody>
      </p:sp>
      <p:sp>
        <p:nvSpPr>
          <p:cNvPr id="8" name="Text 4"/>
          <p:cNvSpPr/>
          <p:nvPr/>
        </p:nvSpPr>
        <p:spPr>
          <a:xfrm>
            <a:off x="5275659" y="5597962"/>
            <a:ext cx="4078962"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Proactively identify Superhosts at risk. Provide personalized support to help them maintain their Superhost status.</a:t>
            </a:r>
            <a:endParaRPr lang="en-US" sz="1850" dirty="0"/>
          </a:p>
        </p:txBody>
      </p:sp>
      <p:pic>
        <p:nvPicPr>
          <p:cNvPr id="9" name="Image 2" descr="preencoded.png"/>
          <p:cNvPicPr>
            <a:picLocks noChangeAspect="1"/>
          </p:cNvPicPr>
          <p:nvPr/>
        </p:nvPicPr>
        <p:blipFill>
          <a:blip r:embed="rId5"/>
          <a:stretch>
            <a:fillRect/>
          </a:stretch>
        </p:blipFill>
        <p:spPr>
          <a:xfrm>
            <a:off x="9713595" y="2282309"/>
            <a:ext cx="4079081" cy="2521029"/>
          </a:xfrm>
          <a:prstGeom prst="rect">
            <a:avLst/>
          </a:prstGeom>
        </p:spPr>
      </p:pic>
      <p:sp>
        <p:nvSpPr>
          <p:cNvPr id="10" name="Text 5"/>
          <p:cNvSpPr/>
          <p:nvPr/>
        </p:nvSpPr>
        <p:spPr>
          <a:xfrm>
            <a:off x="9713595" y="510254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Data-Driven Insights</a:t>
            </a:r>
            <a:endParaRPr lang="en-US" sz="2200" dirty="0"/>
          </a:p>
        </p:txBody>
      </p:sp>
      <p:sp>
        <p:nvSpPr>
          <p:cNvPr id="11" name="Text 6"/>
          <p:cNvSpPr/>
          <p:nvPr/>
        </p:nvSpPr>
        <p:spPr>
          <a:xfrm>
            <a:off x="9713595" y="5598081"/>
            <a:ext cx="4079081"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Use data analytics to understand host behavior and inform strategies for supporting Superhosts.</a:t>
            </a:r>
            <a:endParaRPr lang="en-US" sz="1850" dirty="0"/>
          </a:p>
        </p:txBody>
      </p:sp>
      <p:pic>
        <p:nvPicPr>
          <p:cNvPr id="12" name="Picture 11" descr="A red rectangular sign with white text&#10;&#10;Description automatically generated">
            <a:extLst>
              <a:ext uri="{FF2B5EF4-FFF2-40B4-BE49-F238E27FC236}">
                <a16:creationId xmlns:a16="http://schemas.microsoft.com/office/drawing/2014/main" id="{01B38AC1-42C8-792A-220D-2E3825CFBFF3}"/>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29D2-6913-418E-49D0-F09BB57EFC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A5110D6-7879-FB9C-FBF0-219649C4A16D}"/>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Revenue Analysis</a:t>
            </a:r>
            <a:endParaRPr lang="en-US" sz="4400" dirty="0"/>
          </a:p>
        </p:txBody>
      </p:sp>
      <p:sp>
        <p:nvSpPr>
          <p:cNvPr id="3" name="Text 1">
            <a:extLst>
              <a:ext uri="{FF2B5EF4-FFF2-40B4-BE49-F238E27FC236}">
                <a16:creationId xmlns:a16="http://schemas.microsoft.com/office/drawing/2014/main" id="{A4E40914-E5B5-6714-D3F8-67B5CDAB8D14}"/>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pic>
        <p:nvPicPr>
          <p:cNvPr id="4" name="Picture 3" descr="A screenshot of a computer&#10;&#10;Description automatically generated">
            <a:extLst>
              <a:ext uri="{FF2B5EF4-FFF2-40B4-BE49-F238E27FC236}">
                <a16:creationId xmlns:a16="http://schemas.microsoft.com/office/drawing/2014/main" id="{7579864F-291A-D8A6-0A57-391FD5228AD3}"/>
              </a:ext>
            </a:extLst>
          </p:cNvPr>
          <p:cNvPicPr>
            <a:picLocks noChangeAspect="1"/>
          </p:cNvPicPr>
          <p:nvPr/>
        </p:nvPicPr>
        <p:blipFill>
          <a:blip r:embed="rId3"/>
          <a:stretch>
            <a:fillRect/>
          </a:stretch>
        </p:blipFill>
        <p:spPr>
          <a:xfrm>
            <a:off x="919534" y="4721394"/>
            <a:ext cx="5967463" cy="3138995"/>
          </a:xfrm>
          <a:prstGeom prst="rect">
            <a:avLst/>
          </a:prstGeom>
        </p:spPr>
      </p:pic>
      <p:pic>
        <p:nvPicPr>
          <p:cNvPr id="6" name="Picture 5" descr="A map of a city&#10;&#10;Description automatically generated">
            <a:extLst>
              <a:ext uri="{FF2B5EF4-FFF2-40B4-BE49-F238E27FC236}">
                <a16:creationId xmlns:a16="http://schemas.microsoft.com/office/drawing/2014/main" id="{D7401676-28B0-1606-8257-C42E7B9E07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246508"/>
            <a:ext cx="5707143" cy="6686011"/>
          </a:xfrm>
          <a:prstGeom prst="rect">
            <a:avLst/>
          </a:prstGeom>
          <a:noFill/>
          <a:ln>
            <a:noFill/>
          </a:ln>
        </p:spPr>
      </p:pic>
      <p:sp>
        <p:nvSpPr>
          <p:cNvPr id="14" name="TextBox 13">
            <a:extLst>
              <a:ext uri="{FF2B5EF4-FFF2-40B4-BE49-F238E27FC236}">
                <a16:creationId xmlns:a16="http://schemas.microsoft.com/office/drawing/2014/main" id="{31DDACE8-D716-CD1A-D563-EFB36A01C7A2}"/>
              </a:ext>
            </a:extLst>
          </p:cNvPr>
          <p:cNvSpPr txBox="1"/>
          <p:nvPr/>
        </p:nvSpPr>
        <p:spPr>
          <a:xfrm>
            <a:off x="919534" y="1564643"/>
            <a:ext cx="5188782" cy="1477328"/>
          </a:xfrm>
          <a:prstGeom prst="rect">
            <a:avLst/>
          </a:prstGeom>
          <a:noFill/>
        </p:spPr>
        <p:txBody>
          <a:bodyPr wrap="square">
            <a:spAutoFit/>
          </a:bodyPr>
          <a:lstStyle/>
          <a:p>
            <a:r>
              <a:rPr lang="en-GB" b="1" dirty="0"/>
              <a:t>High-Performing Area</a:t>
            </a:r>
          </a:p>
          <a:p>
            <a:r>
              <a:rPr lang="en-GB" dirty="0"/>
              <a:t>ZIP code 60622 is Chicago's top performer for Airbnb revenue. Strategic investment and marketing should focus here. This area offers excellent potential for new listings.</a:t>
            </a:r>
          </a:p>
        </p:txBody>
      </p:sp>
      <p:sp>
        <p:nvSpPr>
          <p:cNvPr id="16" name="TextBox 15">
            <a:extLst>
              <a:ext uri="{FF2B5EF4-FFF2-40B4-BE49-F238E27FC236}">
                <a16:creationId xmlns:a16="http://schemas.microsoft.com/office/drawing/2014/main" id="{144EA36B-04DD-6992-B3A6-82C7743CFE24}"/>
              </a:ext>
            </a:extLst>
          </p:cNvPr>
          <p:cNvSpPr txBox="1"/>
          <p:nvPr/>
        </p:nvSpPr>
        <p:spPr>
          <a:xfrm>
            <a:off x="7315200" y="6950822"/>
            <a:ext cx="6219731" cy="1032270"/>
          </a:xfrm>
          <a:prstGeom prst="rect">
            <a:avLst/>
          </a:prstGeom>
          <a:noFill/>
        </p:spPr>
        <p:txBody>
          <a:bodyPr wrap="square">
            <a:spAutoFit/>
          </a:bodyPr>
          <a:lstStyle/>
          <a:p>
            <a:pPr lvl="0">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average latitude and longitude help identify hotspot regions in Chicago, which can be visualized on a map to better understand Airbnb performance geographically.</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577EBA35-415A-D66B-8EDB-1961075EECEF}"/>
              </a:ext>
            </a:extLst>
          </p:cNvPr>
          <p:cNvSpPr txBox="1"/>
          <p:nvPr/>
        </p:nvSpPr>
        <p:spPr>
          <a:xfrm>
            <a:off x="919534" y="3083365"/>
            <a:ext cx="5047061" cy="1200329"/>
          </a:xfrm>
          <a:prstGeom prst="rect">
            <a:avLst/>
          </a:prstGeom>
          <a:noFill/>
        </p:spPr>
        <p:txBody>
          <a:bodyPr wrap="square">
            <a:spAutoFit/>
          </a:bodyPr>
          <a:lstStyle/>
          <a:p>
            <a:r>
              <a:rPr lang="en-GB" b="1" dirty="0"/>
              <a:t>Untapped Potential</a:t>
            </a:r>
          </a:p>
          <a:p>
            <a:r>
              <a:rPr lang="en-GB" dirty="0"/>
              <a:t>Geographic insights reveal untapped potential for Airbnb expansion. Incentivize underperforming areas to unlock additional revenue.</a:t>
            </a:r>
          </a:p>
        </p:txBody>
      </p:sp>
      <p:sp>
        <p:nvSpPr>
          <p:cNvPr id="20" name="Rectangle 3">
            <a:extLst>
              <a:ext uri="{FF2B5EF4-FFF2-40B4-BE49-F238E27FC236}">
                <a16:creationId xmlns:a16="http://schemas.microsoft.com/office/drawing/2014/main" id="{DFA6D427-FC6F-6B60-1704-2BDB1720F3BA}"/>
              </a:ext>
            </a:extLst>
          </p:cNvPr>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Neighborhood Performance in ZIP Code 60622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Four distinct neighborhoods comprise ZIP code 60622. Wicker Park, West Town/Noble Square, and Humboldt Park are the top-performing neighborhoods, generating the majority of revenue.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Bucktown, on the other hand, contributes significantly less to total revenue, with a lower number of hosts and superhosts compared to the other three neighborhoods.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a:ln>
                  <a:noFill/>
                </a:ln>
                <a:solidFill>
                  <a:schemeClr val="tx1"/>
                </a:solidFill>
                <a:effectLst/>
                <a:latin typeface="Arial" panose="020B0604020202020204" pitchFamily="34" charset="0"/>
              </a:rPr>
              <a:t>Wicker Park and West Town/Noble Square lead in both revenue and the number of superhosts.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a:ln>
                  <a:noFill/>
                </a:ln>
                <a:solidFill>
                  <a:schemeClr val="tx1"/>
                </a:solidFill>
                <a:effectLst/>
                <a:latin typeface="Arial" panose="020B0604020202020204" pitchFamily="34" charset="0"/>
              </a:rPr>
              <a:t>Humboldt Park has a considerable number of superhosts but generates less revenue compared to Wicker Park and West Town/Noble Square.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a:ln>
                  <a:noFill/>
                </a:ln>
                <a:solidFill>
                  <a:schemeClr val="tx1"/>
                </a:solidFill>
                <a:effectLst/>
                <a:latin typeface="Arial" panose="020B0604020202020204" pitchFamily="34" charset="0"/>
              </a:rPr>
              <a:t>Bucktown trails significantly in revenue, suggesting potential for future growth.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665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A red rectangular sign with white text&#10;&#10;Description automatically generated">
            <a:extLst>
              <a:ext uri="{FF2B5EF4-FFF2-40B4-BE49-F238E27FC236}">
                <a16:creationId xmlns:a16="http://schemas.microsoft.com/office/drawing/2014/main" id="{0E0D2E3E-27E0-5925-2B65-D23426A98F85}"/>
              </a:ext>
            </a:extLst>
          </p:cNvPr>
          <p:cNvPicPr>
            <a:picLocks noChangeAspect="1"/>
          </p:cNvPicPr>
          <p:nvPr/>
        </p:nvPicPr>
        <p:blipFill>
          <a:blip r:embed="rId5"/>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78070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2AEAF-990C-0400-34BC-8C7FD764E60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9B9227A-5417-9725-2E77-890922F9ADF6}"/>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dirty="0"/>
              <a:t>Neighborhood Analysis in Zip Code 60622 </a:t>
            </a:r>
          </a:p>
        </p:txBody>
      </p:sp>
      <p:sp>
        <p:nvSpPr>
          <p:cNvPr id="3" name="Text 1">
            <a:extLst>
              <a:ext uri="{FF2B5EF4-FFF2-40B4-BE49-F238E27FC236}">
                <a16:creationId xmlns:a16="http://schemas.microsoft.com/office/drawing/2014/main" id="{6A38A3C9-7FC8-36A8-39DD-AE68AE25E5B0}"/>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sp>
        <p:nvSpPr>
          <p:cNvPr id="7" name="TextBox 6">
            <a:extLst>
              <a:ext uri="{FF2B5EF4-FFF2-40B4-BE49-F238E27FC236}">
                <a16:creationId xmlns:a16="http://schemas.microsoft.com/office/drawing/2014/main" id="{E7469167-9D36-65D2-EA94-36C96A7A4AB6}"/>
              </a:ext>
            </a:extLst>
          </p:cNvPr>
          <p:cNvSpPr txBox="1"/>
          <p:nvPr/>
        </p:nvSpPr>
        <p:spPr>
          <a:xfrm>
            <a:off x="762238" y="1689948"/>
            <a:ext cx="6287332" cy="4801314"/>
          </a:xfrm>
          <a:prstGeom prst="rect">
            <a:avLst/>
          </a:prstGeom>
          <a:noFill/>
        </p:spPr>
        <p:txBody>
          <a:bodyPr wrap="square">
            <a:spAutoFit/>
          </a:bodyPr>
          <a:lstStyle/>
          <a:p>
            <a:r>
              <a:rPr lang="en-GB" dirty="0"/>
              <a:t>Four distinct neighborhoods comprise ZIP code 60622. </a:t>
            </a:r>
          </a:p>
          <a:p>
            <a:endParaRPr lang="en-GB" dirty="0"/>
          </a:p>
          <a:p>
            <a:r>
              <a:rPr lang="en-GB" dirty="0"/>
              <a:t>Wicker Park, West Town/Noble Square, and Humboldt Park are the top-performing neighborhoods, generating the majority of revenue.</a:t>
            </a:r>
          </a:p>
          <a:p>
            <a:endParaRPr lang="en-GB" dirty="0"/>
          </a:p>
          <a:p>
            <a:r>
              <a:rPr lang="en-GB" dirty="0"/>
              <a:t>Bucktown, on the other hand, contributes significantly less to total revenue, with a lower number of hosts and superhosts compared to the other three neighborhoods.</a:t>
            </a:r>
          </a:p>
          <a:p>
            <a:endParaRPr lang="en-GB" dirty="0"/>
          </a:p>
          <a:p>
            <a:pPr marL="285750" indent="-285750">
              <a:buFont typeface="Arial" panose="020B0604020202020204" pitchFamily="34" charset="0"/>
              <a:buChar char="•"/>
            </a:pPr>
            <a:r>
              <a:rPr lang="en-GB" dirty="0"/>
              <a:t>Wicker Park and West Town/Noble Square lead in both revenue and the number of superhosts.</a:t>
            </a:r>
          </a:p>
          <a:p>
            <a:pPr marL="285750" indent="-285750">
              <a:buFont typeface="Arial" panose="020B0604020202020204" pitchFamily="34" charset="0"/>
              <a:buChar char="•"/>
            </a:pPr>
            <a:r>
              <a:rPr lang="en-GB" dirty="0"/>
              <a:t>Humboldt Park has a considerable number of superhosts but generates less revenue compared to Wicker Park and West Town/Noble Square.</a:t>
            </a:r>
          </a:p>
          <a:p>
            <a:pPr marL="285750" indent="-285750">
              <a:buFont typeface="Arial" panose="020B0604020202020204" pitchFamily="34" charset="0"/>
              <a:buChar char="•"/>
            </a:pPr>
            <a:r>
              <a:rPr lang="en-GB" dirty="0"/>
              <a:t>Bucktown trails significantly in revenue, suggesting potential for future growth.</a:t>
            </a:r>
          </a:p>
        </p:txBody>
      </p:sp>
      <p:pic>
        <p:nvPicPr>
          <p:cNvPr id="8" name="Picture 7" descr="A screenshot of a computer code&#10;&#10;Description automatically generated">
            <a:extLst>
              <a:ext uri="{FF2B5EF4-FFF2-40B4-BE49-F238E27FC236}">
                <a16:creationId xmlns:a16="http://schemas.microsoft.com/office/drawing/2014/main" id="{AC00B4F2-5033-8BD5-A721-49371038A1B9}"/>
              </a:ext>
            </a:extLst>
          </p:cNvPr>
          <p:cNvPicPr>
            <a:picLocks noChangeAspect="1"/>
          </p:cNvPicPr>
          <p:nvPr/>
        </p:nvPicPr>
        <p:blipFill>
          <a:blip r:embed="rId3"/>
          <a:stretch>
            <a:fillRect/>
          </a:stretch>
        </p:blipFill>
        <p:spPr>
          <a:xfrm>
            <a:off x="7580832" y="1590881"/>
            <a:ext cx="5943600" cy="1192530"/>
          </a:xfrm>
          <a:prstGeom prst="rect">
            <a:avLst/>
          </a:prstGeom>
        </p:spPr>
      </p:pic>
      <p:pic>
        <p:nvPicPr>
          <p:cNvPr id="3074" name="Picture 2">
            <a:extLst>
              <a:ext uri="{FF2B5EF4-FFF2-40B4-BE49-F238E27FC236}">
                <a16:creationId xmlns:a16="http://schemas.microsoft.com/office/drawing/2014/main" id="{93AA5FE6-5026-8B05-BC71-6A0ABDC16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0832" y="3149020"/>
            <a:ext cx="5943600" cy="40664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red rectangular sign with white text&#10;&#10;Description automatically generated">
            <a:extLst>
              <a:ext uri="{FF2B5EF4-FFF2-40B4-BE49-F238E27FC236}">
                <a16:creationId xmlns:a16="http://schemas.microsoft.com/office/drawing/2014/main" id="{1281B643-B2BC-FB34-2874-9AC3D6867B05}"/>
              </a:ext>
            </a:extLst>
          </p:cNvPr>
          <p:cNvPicPr>
            <a:picLocks noChangeAspect="1"/>
          </p:cNvPicPr>
          <p:nvPr/>
        </p:nvPicPr>
        <p:blipFill>
          <a:blip r:embed="rId5"/>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672893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A3809-EDA4-23BF-D275-9C6E058B69C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4218099-17F6-216E-5C37-2F9910017411}"/>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dirty="0"/>
              <a:t>Revenue Breakdown by Neighborhood</a:t>
            </a:r>
          </a:p>
        </p:txBody>
      </p:sp>
      <p:sp>
        <p:nvSpPr>
          <p:cNvPr id="3" name="Text 1">
            <a:extLst>
              <a:ext uri="{FF2B5EF4-FFF2-40B4-BE49-F238E27FC236}">
                <a16:creationId xmlns:a16="http://schemas.microsoft.com/office/drawing/2014/main" id="{3A27AA85-DE24-4793-A3AB-6B7F3B700F5E}"/>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sp>
        <p:nvSpPr>
          <p:cNvPr id="7" name="TextBox 6">
            <a:extLst>
              <a:ext uri="{FF2B5EF4-FFF2-40B4-BE49-F238E27FC236}">
                <a16:creationId xmlns:a16="http://schemas.microsoft.com/office/drawing/2014/main" id="{653D4732-04F9-695E-CCA4-B418F7087F79}"/>
              </a:ext>
            </a:extLst>
          </p:cNvPr>
          <p:cNvSpPr txBox="1"/>
          <p:nvPr/>
        </p:nvSpPr>
        <p:spPr>
          <a:xfrm>
            <a:off x="762238" y="1689948"/>
            <a:ext cx="6287332" cy="4807470"/>
          </a:xfrm>
          <a:prstGeom prst="rect">
            <a:avLst/>
          </a:prstGeom>
          <a:noFill/>
        </p:spPr>
        <p:txBody>
          <a:bodyPr wrap="square">
            <a:spAutoFit/>
          </a:bodyPr>
          <a:lstStyle/>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Wicker Park contributes the largest share of revenue (42.2%), confirming its dominance in ZIP code 60622.</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West Town/Noble Square contributes the second-largest share (31.7%).</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Humboldt Park contributes a moderate share (23.7%).</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Bucktown contributes the least (2.4%), indicating its minimal impact on total revenue.</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Revenue is highly concentrated in Wicker Park and West Town/Noble Square, which together account for almost 74% of the total revenue in ZIP code 60622.</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Bucktown's contribution is negligible, highlighting it as an area with potential for growth.</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pic>
        <p:nvPicPr>
          <p:cNvPr id="4" name="Picture 3" descr="A pie chart with numbers and text&#10;&#10;Description automatically generated">
            <a:extLst>
              <a:ext uri="{FF2B5EF4-FFF2-40B4-BE49-F238E27FC236}">
                <a16:creationId xmlns:a16="http://schemas.microsoft.com/office/drawing/2014/main" id="{8042F876-A750-E42A-8397-AA6708DBE7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80832" y="1643627"/>
            <a:ext cx="5943600" cy="5313045"/>
          </a:xfrm>
          <a:prstGeom prst="rect">
            <a:avLst/>
          </a:prstGeom>
          <a:noFill/>
          <a:ln>
            <a:noFill/>
          </a:ln>
        </p:spPr>
      </p:pic>
      <p:pic>
        <p:nvPicPr>
          <p:cNvPr id="5" name="Picture 4" descr="A red rectangular sign with white text&#10;&#10;Description automatically generated">
            <a:extLst>
              <a:ext uri="{FF2B5EF4-FFF2-40B4-BE49-F238E27FC236}">
                <a16:creationId xmlns:a16="http://schemas.microsoft.com/office/drawing/2014/main" id="{1D0F6DDF-F68C-06FA-4005-F3A6C76E905D}"/>
              </a:ext>
            </a:extLst>
          </p:cNvPr>
          <p:cNvPicPr>
            <a:picLocks noChangeAspect="1"/>
          </p:cNvPicPr>
          <p:nvPr/>
        </p:nvPicPr>
        <p:blipFill>
          <a:blip r:embed="rId4"/>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322111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8BCB-ABA9-1418-BC00-AE8DAA467FF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839FA59-798D-CCB5-E3BF-41E6E0DFB683}"/>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dirty="0"/>
              <a:t>Property Breakdown and Comparison</a:t>
            </a:r>
          </a:p>
        </p:txBody>
      </p:sp>
      <p:sp>
        <p:nvSpPr>
          <p:cNvPr id="3" name="Text 1">
            <a:extLst>
              <a:ext uri="{FF2B5EF4-FFF2-40B4-BE49-F238E27FC236}">
                <a16:creationId xmlns:a16="http://schemas.microsoft.com/office/drawing/2014/main" id="{42D9F0BD-1913-B760-52C5-A8EB5DC1799C}"/>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sp>
        <p:nvSpPr>
          <p:cNvPr id="7" name="TextBox 6">
            <a:extLst>
              <a:ext uri="{FF2B5EF4-FFF2-40B4-BE49-F238E27FC236}">
                <a16:creationId xmlns:a16="http://schemas.microsoft.com/office/drawing/2014/main" id="{FBDB2CA9-D126-773F-5154-F938725D8D68}"/>
              </a:ext>
            </a:extLst>
          </p:cNvPr>
          <p:cNvSpPr txBox="1"/>
          <p:nvPr/>
        </p:nvSpPr>
        <p:spPr>
          <a:xfrm>
            <a:off x="762238" y="1689948"/>
            <a:ext cx="6287332" cy="369332"/>
          </a:xfrm>
          <a:prstGeom prst="rect">
            <a:avLst/>
          </a:prstGeom>
          <a:noFill/>
        </p:spPr>
        <p:txBody>
          <a:bodyPr wrap="square">
            <a:spAutoFit/>
          </a:bodyPr>
          <a:lstStyle/>
          <a:p>
            <a:endParaRPr lang="en-GB" dirty="0"/>
          </a:p>
        </p:txBody>
      </p:sp>
      <p:graphicFrame>
        <p:nvGraphicFramePr>
          <p:cNvPr id="5" name="Table 4">
            <a:extLst>
              <a:ext uri="{FF2B5EF4-FFF2-40B4-BE49-F238E27FC236}">
                <a16:creationId xmlns:a16="http://schemas.microsoft.com/office/drawing/2014/main" id="{597806FE-8E67-01CE-B113-ECE695FC755F}"/>
              </a:ext>
            </a:extLst>
          </p:cNvPr>
          <p:cNvGraphicFramePr>
            <a:graphicFrameLocks noGrp="1"/>
          </p:cNvGraphicFramePr>
          <p:nvPr>
            <p:extLst>
              <p:ext uri="{D42A27DB-BD31-4B8C-83A1-F6EECF244321}">
                <p14:modId xmlns:p14="http://schemas.microsoft.com/office/powerpoint/2010/main" val="3790720519"/>
              </p:ext>
            </p:extLst>
          </p:nvPr>
        </p:nvGraphicFramePr>
        <p:xfrm>
          <a:off x="919534" y="1516968"/>
          <a:ext cx="12617451" cy="2194560"/>
        </p:xfrm>
        <a:graphic>
          <a:graphicData uri="http://schemas.openxmlformats.org/drawingml/2006/table">
            <a:tbl>
              <a:tblPr/>
              <a:tblGrid>
                <a:gridCol w="4205817">
                  <a:extLst>
                    <a:ext uri="{9D8B030D-6E8A-4147-A177-3AD203B41FA5}">
                      <a16:colId xmlns:a16="http://schemas.microsoft.com/office/drawing/2014/main" val="4203323067"/>
                    </a:ext>
                  </a:extLst>
                </a:gridCol>
                <a:gridCol w="4205817">
                  <a:extLst>
                    <a:ext uri="{9D8B030D-6E8A-4147-A177-3AD203B41FA5}">
                      <a16:colId xmlns:a16="http://schemas.microsoft.com/office/drawing/2014/main" val="3586878071"/>
                    </a:ext>
                  </a:extLst>
                </a:gridCol>
                <a:gridCol w="4205817">
                  <a:extLst>
                    <a:ext uri="{9D8B030D-6E8A-4147-A177-3AD203B41FA5}">
                      <a16:colId xmlns:a16="http://schemas.microsoft.com/office/drawing/2014/main" val="3913257553"/>
                    </a:ext>
                  </a:extLst>
                </a:gridCol>
              </a:tblGrid>
              <a:tr h="365760">
                <a:tc>
                  <a:txBody>
                    <a:bodyPr/>
                    <a:lstStyle/>
                    <a:p>
                      <a:r>
                        <a:rPr lang="en-GB" sz="1800" dirty="0"/>
                        <a:t>Property Type</a:t>
                      </a:r>
                    </a:p>
                  </a:txBody>
                  <a:tcPr anchor="ctr">
                    <a:lnL>
                      <a:noFill/>
                    </a:lnL>
                    <a:lnR>
                      <a:noFill/>
                    </a:lnR>
                    <a:lnT>
                      <a:noFill/>
                    </a:lnT>
                    <a:lnB>
                      <a:noFill/>
                    </a:lnB>
                    <a:solidFill>
                      <a:srgbClr val="FFD6FA"/>
                    </a:solidFill>
                  </a:tcPr>
                </a:tc>
                <a:tc>
                  <a:txBody>
                    <a:bodyPr/>
                    <a:lstStyle/>
                    <a:p>
                      <a:r>
                        <a:rPr lang="en-GB" sz="1800" dirty="0"/>
                        <a:t>Wicker Park</a:t>
                      </a:r>
                    </a:p>
                  </a:txBody>
                  <a:tcPr anchor="ctr">
                    <a:lnL>
                      <a:noFill/>
                    </a:lnL>
                    <a:lnR>
                      <a:noFill/>
                    </a:lnR>
                    <a:lnT>
                      <a:noFill/>
                    </a:lnT>
                    <a:lnB>
                      <a:noFill/>
                    </a:lnB>
                    <a:solidFill>
                      <a:srgbClr val="FFD6FA"/>
                    </a:solidFill>
                  </a:tcPr>
                </a:tc>
                <a:tc>
                  <a:txBody>
                    <a:bodyPr/>
                    <a:lstStyle/>
                    <a:p>
                      <a:r>
                        <a:rPr lang="en-GB" sz="1800" dirty="0"/>
                        <a:t>West Town/Noble Square</a:t>
                      </a:r>
                    </a:p>
                  </a:txBody>
                  <a:tcPr anchor="ctr">
                    <a:lnL>
                      <a:noFill/>
                    </a:lnL>
                    <a:lnR>
                      <a:noFill/>
                    </a:lnR>
                    <a:lnT>
                      <a:noFill/>
                    </a:lnT>
                    <a:lnB>
                      <a:noFill/>
                    </a:lnB>
                    <a:solidFill>
                      <a:srgbClr val="FFD6FA"/>
                    </a:solidFill>
                  </a:tcPr>
                </a:tc>
                <a:extLst>
                  <a:ext uri="{0D108BD9-81ED-4DB2-BD59-A6C34878D82A}">
                    <a16:rowId xmlns:a16="http://schemas.microsoft.com/office/drawing/2014/main" val="3580631843"/>
                  </a:ext>
                </a:extLst>
              </a:tr>
              <a:tr h="365760">
                <a:tc>
                  <a:txBody>
                    <a:bodyPr/>
                    <a:lstStyle/>
                    <a:p>
                      <a:r>
                        <a:rPr lang="en-GB" sz="1800" dirty="0"/>
                        <a:t>Total Properties</a:t>
                      </a:r>
                    </a:p>
                  </a:txBody>
                  <a:tcPr anchor="ctr">
                    <a:lnL>
                      <a:noFill/>
                    </a:lnL>
                    <a:lnR>
                      <a:noFill/>
                    </a:lnR>
                    <a:lnT>
                      <a:noFill/>
                    </a:lnT>
                    <a:lnB>
                      <a:noFill/>
                    </a:lnB>
                    <a:solidFill>
                      <a:schemeClr val="accent1">
                        <a:lumMod val="20000"/>
                        <a:lumOff val="80000"/>
                      </a:schemeClr>
                    </a:solidFill>
                  </a:tcPr>
                </a:tc>
                <a:tc>
                  <a:txBody>
                    <a:bodyPr/>
                    <a:lstStyle/>
                    <a:p>
                      <a:r>
                        <a:rPr lang="en-GB" sz="1800" dirty="0"/>
                        <a:t>3,112</a:t>
                      </a:r>
                    </a:p>
                  </a:txBody>
                  <a:tcPr anchor="ctr">
                    <a:lnL>
                      <a:noFill/>
                    </a:lnL>
                    <a:lnR>
                      <a:noFill/>
                    </a:lnR>
                    <a:lnT>
                      <a:noFill/>
                    </a:lnT>
                    <a:lnB>
                      <a:noFill/>
                    </a:lnB>
                    <a:solidFill>
                      <a:schemeClr val="accent1">
                        <a:lumMod val="20000"/>
                        <a:lumOff val="80000"/>
                      </a:schemeClr>
                    </a:solidFill>
                  </a:tcPr>
                </a:tc>
                <a:tc>
                  <a:txBody>
                    <a:bodyPr/>
                    <a:lstStyle/>
                    <a:p>
                      <a:r>
                        <a:rPr lang="en-GB" sz="1800"/>
                        <a:t>4,917</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115298114"/>
                  </a:ext>
                </a:extLst>
              </a:tr>
              <a:tr h="365760">
                <a:tc>
                  <a:txBody>
                    <a:bodyPr/>
                    <a:lstStyle/>
                    <a:p>
                      <a:r>
                        <a:rPr lang="en-GB" sz="1800" dirty="0"/>
                        <a:t>Entire Home/Apt</a:t>
                      </a:r>
                    </a:p>
                  </a:txBody>
                  <a:tcPr anchor="ctr">
                    <a:lnL>
                      <a:noFill/>
                    </a:lnL>
                    <a:lnR>
                      <a:noFill/>
                    </a:lnR>
                    <a:lnT>
                      <a:noFill/>
                    </a:lnT>
                    <a:lnB>
                      <a:noFill/>
                    </a:lnB>
                    <a:solidFill>
                      <a:schemeClr val="accent1">
                        <a:lumMod val="20000"/>
                        <a:lumOff val="80000"/>
                      </a:schemeClr>
                    </a:solidFill>
                  </a:tcPr>
                </a:tc>
                <a:tc>
                  <a:txBody>
                    <a:bodyPr/>
                    <a:lstStyle/>
                    <a:p>
                      <a:r>
                        <a:rPr lang="en-GB" sz="1800" dirty="0"/>
                        <a:t>1,308</a:t>
                      </a:r>
                    </a:p>
                  </a:txBody>
                  <a:tcPr anchor="ctr">
                    <a:lnL>
                      <a:noFill/>
                    </a:lnL>
                    <a:lnR>
                      <a:noFill/>
                    </a:lnR>
                    <a:lnT>
                      <a:noFill/>
                    </a:lnT>
                    <a:lnB>
                      <a:noFill/>
                    </a:lnB>
                    <a:solidFill>
                      <a:schemeClr val="accent1">
                        <a:lumMod val="20000"/>
                        <a:lumOff val="80000"/>
                      </a:schemeClr>
                    </a:solidFill>
                  </a:tcPr>
                </a:tc>
                <a:tc>
                  <a:txBody>
                    <a:bodyPr/>
                    <a:lstStyle/>
                    <a:p>
                      <a:r>
                        <a:rPr lang="en-GB" sz="1800" dirty="0"/>
                        <a:t>3,130</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873389589"/>
                  </a:ext>
                </a:extLst>
              </a:tr>
              <a:tr h="365760">
                <a:tc>
                  <a:txBody>
                    <a:bodyPr/>
                    <a:lstStyle/>
                    <a:p>
                      <a:r>
                        <a:rPr lang="en-GB" sz="1800" dirty="0"/>
                        <a:t>Private Room</a:t>
                      </a:r>
                    </a:p>
                  </a:txBody>
                  <a:tcPr anchor="ctr">
                    <a:lnL>
                      <a:noFill/>
                    </a:lnL>
                    <a:lnR>
                      <a:noFill/>
                    </a:lnR>
                    <a:lnT>
                      <a:noFill/>
                    </a:lnT>
                    <a:lnB>
                      <a:noFill/>
                    </a:lnB>
                    <a:solidFill>
                      <a:schemeClr val="accent1">
                        <a:lumMod val="20000"/>
                        <a:lumOff val="80000"/>
                      </a:schemeClr>
                    </a:solidFill>
                  </a:tcPr>
                </a:tc>
                <a:tc>
                  <a:txBody>
                    <a:bodyPr/>
                    <a:lstStyle/>
                    <a:p>
                      <a:r>
                        <a:rPr lang="en-GB" sz="1800"/>
                        <a:t>27</a:t>
                      </a:r>
                    </a:p>
                  </a:txBody>
                  <a:tcPr anchor="ctr">
                    <a:lnL>
                      <a:noFill/>
                    </a:lnL>
                    <a:lnR>
                      <a:noFill/>
                    </a:lnR>
                    <a:lnT>
                      <a:noFill/>
                    </a:lnT>
                    <a:lnB>
                      <a:noFill/>
                    </a:lnB>
                    <a:solidFill>
                      <a:schemeClr val="accent1">
                        <a:lumMod val="20000"/>
                        <a:lumOff val="80000"/>
                      </a:schemeClr>
                    </a:solidFill>
                  </a:tcPr>
                </a:tc>
                <a:tc>
                  <a:txBody>
                    <a:bodyPr/>
                    <a:lstStyle/>
                    <a:p>
                      <a:r>
                        <a:rPr lang="en-GB" sz="1800"/>
                        <a:t>56</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11649712"/>
                  </a:ext>
                </a:extLst>
              </a:tr>
              <a:tr h="365760">
                <a:tc>
                  <a:txBody>
                    <a:bodyPr/>
                    <a:lstStyle/>
                    <a:p>
                      <a:r>
                        <a:rPr lang="en-GB" sz="1800" dirty="0"/>
                        <a:t>Shared Room</a:t>
                      </a:r>
                    </a:p>
                  </a:txBody>
                  <a:tcPr anchor="ctr">
                    <a:lnL>
                      <a:noFill/>
                    </a:lnL>
                    <a:lnR>
                      <a:noFill/>
                    </a:lnR>
                    <a:lnT>
                      <a:noFill/>
                    </a:lnT>
                    <a:lnB>
                      <a:noFill/>
                    </a:lnB>
                    <a:solidFill>
                      <a:schemeClr val="accent1">
                        <a:lumMod val="20000"/>
                        <a:lumOff val="80000"/>
                      </a:schemeClr>
                    </a:solidFill>
                  </a:tcPr>
                </a:tc>
                <a:tc>
                  <a:txBody>
                    <a:bodyPr/>
                    <a:lstStyle/>
                    <a:p>
                      <a:r>
                        <a:rPr lang="en-GB" sz="1800" dirty="0"/>
                        <a:t>0</a:t>
                      </a:r>
                    </a:p>
                  </a:txBody>
                  <a:tcPr anchor="ctr">
                    <a:lnL>
                      <a:noFill/>
                    </a:lnL>
                    <a:lnR>
                      <a:noFill/>
                    </a:lnR>
                    <a:lnT>
                      <a:noFill/>
                    </a:lnT>
                    <a:lnB>
                      <a:noFill/>
                    </a:lnB>
                    <a:solidFill>
                      <a:schemeClr val="accent1">
                        <a:lumMod val="20000"/>
                        <a:lumOff val="80000"/>
                      </a:schemeClr>
                    </a:solidFill>
                  </a:tcPr>
                </a:tc>
                <a:tc>
                  <a:txBody>
                    <a:bodyPr/>
                    <a:lstStyle/>
                    <a:p>
                      <a:r>
                        <a:rPr lang="en-GB" sz="1800" dirty="0"/>
                        <a:t>1</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758339218"/>
                  </a:ext>
                </a:extLst>
              </a:tr>
              <a:tr h="365760">
                <a:tc>
                  <a:txBody>
                    <a:bodyPr/>
                    <a:lstStyle/>
                    <a:p>
                      <a:r>
                        <a:rPr lang="en-GB" sz="1800"/>
                        <a:t>Other</a:t>
                      </a:r>
                    </a:p>
                  </a:txBody>
                  <a:tcPr anchor="ctr">
                    <a:lnL>
                      <a:noFill/>
                    </a:lnL>
                    <a:lnR>
                      <a:noFill/>
                    </a:lnR>
                    <a:lnT>
                      <a:noFill/>
                    </a:lnT>
                    <a:lnB>
                      <a:noFill/>
                    </a:lnB>
                    <a:solidFill>
                      <a:schemeClr val="accent1">
                        <a:lumMod val="20000"/>
                        <a:lumOff val="80000"/>
                      </a:schemeClr>
                    </a:solidFill>
                  </a:tcPr>
                </a:tc>
                <a:tc>
                  <a:txBody>
                    <a:bodyPr/>
                    <a:lstStyle/>
                    <a:p>
                      <a:r>
                        <a:rPr lang="en-GB" sz="1800" dirty="0"/>
                        <a:t>1,730</a:t>
                      </a:r>
                    </a:p>
                  </a:txBody>
                  <a:tcPr anchor="ctr">
                    <a:lnL>
                      <a:noFill/>
                    </a:lnL>
                    <a:lnR>
                      <a:noFill/>
                    </a:lnR>
                    <a:lnT>
                      <a:noFill/>
                    </a:lnT>
                    <a:lnB>
                      <a:noFill/>
                    </a:lnB>
                    <a:solidFill>
                      <a:schemeClr val="accent1">
                        <a:lumMod val="20000"/>
                        <a:lumOff val="80000"/>
                      </a:schemeClr>
                    </a:solidFill>
                  </a:tcPr>
                </a:tc>
                <a:tc>
                  <a:txBody>
                    <a:bodyPr/>
                    <a:lstStyle/>
                    <a:p>
                      <a:r>
                        <a:rPr lang="en-GB" sz="1800" dirty="0"/>
                        <a:t>1,730</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238595963"/>
                  </a:ext>
                </a:extLst>
              </a:tr>
            </a:tbl>
          </a:graphicData>
        </a:graphic>
      </p:graphicFrame>
      <p:sp>
        <p:nvSpPr>
          <p:cNvPr id="9" name="TextBox 8">
            <a:extLst>
              <a:ext uri="{FF2B5EF4-FFF2-40B4-BE49-F238E27FC236}">
                <a16:creationId xmlns:a16="http://schemas.microsoft.com/office/drawing/2014/main" id="{B4FCCD2D-A407-7262-91B1-3570A252578A}"/>
              </a:ext>
            </a:extLst>
          </p:cNvPr>
          <p:cNvSpPr txBox="1"/>
          <p:nvPr/>
        </p:nvSpPr>
        <p:spPr>
          <a:xfrm>
            <a:off x="762237" y="4002717"/>
            <a:ext cx="12774747" cy="5267596"/>
          </a:xfrm>
          <a:prstGeom prst="rect">
            <a:avLst/>
          </a:prstGeom>
          <a:noFill/>
        </p:spPr>
        <p:txBody>
          <a:bodyPr wrap="square">
            <a:spAutoFit/>
          </a:bodyPr>
          <a:lstStyle/>
          <a:p>
            <a:r>
              <a:rPr lang="en-GB" sz="2800" dirty="0"/>
              <a:t>Insights</a:t>
            </a:r>
          </a:p>
          <a:p>
            <a:endParaRPr lang="en-GB" sz="2800" dirty="0"/>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Wicker Park has a higher average nightly rate (166.46) than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WestTown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NobleSquare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(153.71), which may contribute to its higher total revenue.</a:t>
            </a:r>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Both neighborhoods have similar occupancy rates (around 0.19), indicating comparable demand levels for Airbnb listings.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Listings in Wicker Park are booked slightly more often (26.10 days on average) compared to West Town/Noble Square (25.25 days).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Wicker Park generates significantly higher average revenue per property (4,145.20)</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thanWestTown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NobleSquare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(3,044.06).This is likely influenced by Wicker Park's higher nightly rates and slightly better booking performance.</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West Town/Noble Square has significantly more total properties (4,917) compared to Wicker Park (3,112).</a:t>
            </a: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GB" dirty="0"/>
          </a:p>
          <a:p>
            <a:endParaRPr lang="en-GB" dirty="0"/>
          </a:p>
          <a:p>
            <a:endParaRPr lang="en-GB" dirty="0"/>
          </a:p>
        </p:txBody>
      </p:sp>
      <p:pic>
        <p:nvPicPr>
          <p:cNvPr id="4" name="Picture 3" descr="A red rectangular sign with white text&#10;&#10;Description automatically generated">
            <a:extLst>
              <a:ext uri="{FF2B5EF4-FFF2-40B4-BE49-F238E27FC236}">
                <a16:creationId xmlns:a16="http://schemas.microsoft.com/office/drawing/2014/main" id="{70AE2FC9-B450-C53E-61DD-69F50A8976A1}"/>
              </a:ext>
            </a:extLst>
          </p:cNvPr>
          <p:cNvPicPr>
            <a:picLocks noChangeAspect="1"/>
          </p:cNvPicPr>
          <p:nvPr/>
        </p:nvPicPr>
        <p:blipFill>
          <a:blip r:embed="rId3"/>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821962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874169"/>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Thank You</a:t>
            </a:r>
            <a:endParaRPr lang="en-US" sz="4400" dirty="0"/>
          </a:p>
        </p:txBody>
      </p:sp>
      <p:sp>
        <p:nvSpPr>
          <p:cNvPr id="4" name="Text 1"/>
          <p:cNvSpPr/>
          <p:nvPr/>
        </p:nvSpPr>
        <p:spPr>
          <a:xfrm>
            <a:off x="837724" y="3937159"/>
            <a:ext cx="7468553" cy="766048"/>
          </a:xfrm>
          <a:prstGeom prst="rect">
            <a:avLst/>
          </a:prstGeom>
          <a:noFill/>
          <a:ln/>
        </p:spPr>
        <p:txBody>
          <a:bodyPr wrap="square" lIns="0" tIns="0" rIns="0" bIns="0" rtlCol="0" anchor="t"/>
          <a:lstStyle/>
          <a:p>
            <a:pPr>
              <a:lnSpc>
                <a:spcPts val="3000"/>
              </a:lnSpc>
            </a:pPr>
            <a:r>
              <a:rPr lang="en-US" sz="1850" kern="0" spc="-38" dirty="0">
                <a:solidFill>
                  <a:srgbClr val="272525"/>
                </a:solidFill>
                <a:latin typeface="Source Sans Pro" pitchFamily="34" charset="0"/>
                <a:ea typeface="Source Sans Pro" pitchFamily="34" charset="-122"/>
                <a:cs typeface="Source Sans Pro" pitchFamily="34" charset="-120"/>
              </a:rPr>
              <a:t>We appreciate your time and interest! We are available for any follow-up questions or additional insights.</a:t>
            </a:r>
            <a:endParaRPr lang="en-US" sz="1850" dirty="0"/>
          </a:p>
          <a:p>
            <a:pPr marL="0" indent="0">
              <a:lnSpc>
                <a:spcPts val="3000"/>
              </a:lnSpc>
              <a:buNone/>
            </a:pPr>
            <a:endParaRPr lang="en-US" sz="1850" dirty="0"/>
          </a:p>
        </p:txBody>
      </p:sp>
      <p:sp>
        <p:nvSpPr>
          <p:cNvPr id="5" name="Text 2"/>
          <p:cNvSpPr/>
          <p:nvPr/>
        </p:nvSpPr>
        <p:spPr>
          <a:xfrm>
            <a:off x="837724" y="4972407"/>
            <a:ext cx="7468553"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59116" y="507326"/>
            <a:ext cx="7354014" cy="649248"/>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Superhost Certification Program</a:t>
            </a:r>
            <a:endParaRPr lang="en-US" sz="4050" dirty="0"/>
          </a:p>
        </p:txBody>
      </p:sp>
      <p:sp>
        <p:nvSpPr>
          <p:cNvPr id="4" name="Text 1"/>
          <p:cNvSpPr/>
          <p:nvPr/>
        </p:nvSpPr>
        <p:spPr>
          <a:xfrm>
            <a:off x="6259116" y="1324655"/>
            <a:ext cx="7598569" cy="1059418"/>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Superhost certification program is a key feature of Airbnb's platform, designed to recognize and reward high-quality hosts. This program offers benefits across the entire spectrum of stakeholders.</a:t>
            </a:r>
            <a:endParaRPr lang="en-US" sz="1700" dirty="0"/>
          </a:p>
        </p:txBody>
      </p:sp>
      <p:sp>
        <p:nvSpPr>
          <p:cNvPr id="5" name="Shape 2"/>
          <p:cNvSpPr/>
          <p:nvPr/>
        </p:nvSpPr>
        <p:spPr>
          <a:xfrm>
            <a:off x="6259116" y="2735342"/>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6" name="Text 3"/>
          <p:cNvSpPr/>
          <p:nvPr/>
        </p:nvSpPr>
        <p:spPr>
          <a:xfrm>
            <a:off x="6866215" y="2684824"/>
            <a:ext cx="2597348" cy="324683"/>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Enhanced Reputation</a:t>
            </a:r>
            <a:endParaRPr lang="en-US" sz="2000" dirty="0"/>
          </a:p>
        </p:txBody>
      </p:sp>
      <p:sp>
        <p:nvSpPr>
          <p:cNvPr id="7" name="Text 4"/>
          <p:cNvSpPr/>
          <p:nvPr/>
        </p:nvSpPr>
        <p:spPr>
          <a:xfrm>
            <a:off x="6854309" y="3216121"/>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Highlights reliable hosts, boosting platform credibility</a:t>
            </a:r>
            <a:endParaRPr lang="en-US" sz="1700" dirty="0"/>
          </a:p>
        </p:txBody>
      </p:sp>
      <p:sp>
        <p:nvSpPr>
          <p:cNvPr id="8" name="Shape 5"/>
          <p:cNvSpPr/>
          <p:nvPr/>
        </p:nvSpPr>
        <p:spPr>
          <a:xfrm>
            <a:off x="10168771" y="2698271"/>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9" name="Text 6"/>
          <p:cNvSpPr/>
          <p:nvPr/>
        </p:nvSpPr>
        <p:spPr>
          <a:xfrm>
            <a:off x="10775871" y="2698271"/>
            <a:ext cx="3081814" cy="649367"/>
          </a:xfrm>
          <a:prstGeom prst="rect">
            <a:avLst/>
          </a:prstGeom>
          <a:noFill/>
          <a:ln/>
        </p:spPr>
        <p:txBody>
          <a:bodyPr wrap="squar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Improved Guest Satisfaction</a:t>
            </a:r>
            <a:endParaRPr lang="en-US" sz="2000" dirty="0"/>
          </a:p>
        </p:txBody>
      </p:sp>
      <p:sp>
        <p:nvSpPr>
          <p:cNvPr id="10" name="Text 7"/>
          <p:cNvSpPr/>
          <p:nvPr/>
        </p:nvSpPr>
        <p:spPr>
          <a:xfrm>
            <a:off x="10775871" y="3212922"/>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Attracts guests seeking quality stays, raising overall satisfaction</a:t>
            </a:r>
            <a:endParaRPr lang="en-US" sz="1700" dirty="0"/>
          </a:p>
        </p:txBody>
      </p:sp>
      <p:sp>
        <p:nvSpPr>
          <p:cNvPr id="11" name="Shape 8"/>
          <p:cNvSpPr/>
          <p:nvPr/>
        </p:nvSpPr>
        <p:spPr>
          <a:xfrm>
            <a:off x="6259116" y="4161150"/>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12" name="Text 9"/>
          <p:cNvSpPr/>
          <p:nvPr/>
        </p:nvSpPr>
        <p:spPr>
          <a:xfrm>
            <a:off x="6866215" y="4198219"/>
            <a:ext cx="2597348" cy="324683"/>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Increased Bookings</a:t>
            </a:r>
            <a:endParaRPr lang="en-US" sz="2000" dirty="0"/>
          </a:p>
        </p:txBody>
      </p:sp>
      <p:sp>
        <p:nvSpPr>
          <p:cNvPr id="13" name="Text 10"/>
          <p:cNvSpPr/>
          <p:nvPr/>
        </p:nvSpPr>
        <p:spPr>
          <a:xfrm>
            <a:off x="6866215" y="4556444"/>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Attracts more guests due to trust, potentially increasing earnings</a:t>
            </a:r>
            <a:endParaRPr lang="en-US" sz="1700" dirty="0"/>
          </a:p>
        </p:txBody>
      </p:sp>
      <p:sp>
        <p:nvSpPr>
          <p:cNvPr id="14" name="Shape 11"/>
          <p:cNvSpPr/>
          <p:nvPr/>
        </p:nvSpPr>
        <p:spPr>
          <a:xfrm>
            <a:off x="10168771" y="4161150"/>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15" name="Text 12"/>
          <p:cNvSpPr/>
          <p:nvPr/>
        </p:nvSpPr>
        <p:spPr>
          <a:xfrm>
            <a:off x="10775871" y="4222825"/>
            <a:ext cx="2597348" cy="324683"/>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Recognition &amp; Support</a:t>
            </a:r>
            <a:endParaRPr lang="en-US" sz="2000" dirty="0"/>
          </a:p>
        </p:txBody>
      </p:sp>
      <p:sp>
        <p:nvSpPr>
          <p:cNvPr id="16" name="Text 13"/>
          <p:cNvSpPr/>
          <p:nvPr/>
        </p:nvSpPr>
        <p:spPr>
          <a:xfrm>
            <a:off x="10775871" y="4556444"/>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Access to better customer service, resources, and promotions</a:t>
            </a:r>
            <a:endParaRPr lang="en-US" sz="1700" dirty="0"/>
          </a:p>
        </p:txBody>
      </p:sp>
      <p:pic>
        <p:nvPicPr>
          <p:cNvPr id="21" name="Image 0" descr="preencoded.png">
            <a:extLst>
              <a:ext uri="{FF2B5EF4-FFF2-40B4-BE49-F238E27FC236}">
                <a16:creationId xmlns:a16="http://schemas.microsoft.com/office/drawing/2014/main" id="{172E86E1-3C3D-4462-7574-3DB9B055FE11}"/>
              </a:ext>
            </a:extLst>
          </p:cNvPr>
          <p:cNvPicPr>
            <a:picLocks noChangeAspect="1"/>
          </p:cNvPicPr>
          <p:nvPr/>
        </p:nvPicPr>
        <p:blipFill>
          <a:blip r:embed="rId3"/>
          <a:stretch>
            <a:fillRect/>
          </a:stretch>
        </p:blipFill>
        <p:spPr>
          <a:xfrm>
            <a:off x="0" y="0"/>
            <a:ext cx="5486400" cy="8233172"/>
          </a:xfrm>
          <a:prstGeom prst="rect">
            <a:avLst/>
          </a:prstGeom>
        </p:spPr>
      </p:pic>
      <p:graphicFrame>
        <p:nvGraphicFramePr>
          <p:cNvPr id="24" name="Diagram 23">
            <a:extLst>
              <a:ext uri="{FF2B5EF4-FFF2-40B4-BE49-F238E27FC236}">
                <a16:creationId xmlns:a16="http://schemas.microsoft.com/office/drawing/2014/main" id="{032AA10F-51D7-78AC-E6C3-126CC78FCD66}"/>
              </a:ext>
            </a:extLst>
          </p:cNvPr>
          <p:cNvGraphicFramePr/>
          <p:nvPr>
            <p:extLst>
              <p:ext uri="{D42A27DB-BD31-4B8C-83A1-F6EECF244321}">
                <p14:modId xmlns:p14="http://schemas.microsoft.com/office/powerpoint/2010/main" val="538072316"/>
              </p:ext>
            </p:extLst>
          </p:nvPr>
        </p:nvGraphicFramePr>
        <p:xfrm>
          <a:off x="6259116" y="6179161"/>
          <a:ext cx="7321378" cy="1477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Text 0">
            <a:extLst>
              <a:ext uri="{FF2B5EF4-FFF2-40B4-BE49-F238E27FC236}">
                <a16:creationId xmlns:a16="http://schemas.microsoft.com/office/drawing/2014/main" id="{3EE80F3E-1EE3-7704-9060-6422FE7595B9}"/>
              </a:ext>
            </a:extLst>
          </p:cNvPr>
          <p:cNvSpPr/>
          <p:nvPr/>
        </p:nvSpPr>
        <p:spPr>
          <a:xfrm>
            <a:off x="6271022" y="5341390"/>
            <a:ext cx="7354014" cy="649248"/>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Criteria for Becoming a </a:t>
            </a:r>
            <a:r>
              <a:rPr lang="en-US" sz="4050" kern="0" spc="-82" dirty="0" err="1">
                <a:solidFill>
                  <a:srgbClr val="000000"/>
                </a:solidFill>
                <a:latin typeface="Source Serif Pro Semi Bold" pitchFamily="34" charset="0"/>
                <a:ea typeface="Source Serif Pro Semi Bold" pitchFamily="34" charset="-122"/>
                <a:cs typeface="Source Serif Pro Semi Bold" pitchFamily="34" charset="-120"/>
              </a:rPr>
              <a:t>Superhost</a:t>
            </a:r>
            <a:endParaRPr lang="en-US" sz="4050" dirty="0"/>
          </a:p>
        </p:txBody>
      </p:sp>
      <p:pic>
        <p:nvPicPr>
          <p:cNvPr id="2" name="Picture 1" descr="A red rectangular sign with white text&#10;&#10;Description automatically generated">
            <a:extLst>
              <a:ext uri="{FF2B5EF4-FFF2-40B4-BE49-F238E27FC236}">
                <a16:creationId xmlns:a16="http://schemas.microsoft.com/office/drawing/2014/main" id="{A4DC960C-D334-8A9D-8673-27F218E2E86F}"/>
              </a:ext>
            </a:extLst>
          </p:cNvPr>
          <p:cNvPicPr>
            <a:picLocks noChangeAspect="1"/>
          </p:cNvPicPr>
          <p:nvPr/>
        </p:nvPicPr>
        <p:blipFill>
          <a:blip r:embed="rId9"/>
          <a:stretch>
            <a:fillRect/>
          </a:stretch>
        </p:blipFill>
        <p:spPr>
          <a:xfrm>
            <a:off x="12908478" y="7742711"/>
            <a:ext cx="1721922" cy="472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4138" y="874038"/>
            <a:ext cx="13016865" cy="608528"/>
          </a:xfrm>
          <a:prstGeom prst="rect">
            <a:avLst/>
          </a:prstGeom>
          <a:noFill/>
          <a:ln/>
        </p:spPr>
        <p:txBody>
          <a:bodyPr wrap="none" lIns="0" tIns="0" rIns="0" bIns="0" rtlCol="0" anchor="t"/>
          <a:lstStyle/>
          <a:p>
            <a:pPr marL="0" indent="0">
              <a:lnSpc>
                <a:spcPts val="4750"/>
              </a:lnSpc>
              <a:buNone/>
            </a:pPr>
            <a:r>
              <a:rPr lang="en-US" sz="3800" kern="0" spc="-77" dirty="0">
                <a:solidFill>
                  <a:srgbClr val="000000"/>
                </a:solidFill>
                <a:latin typeface="Source Serif Pro Semi Bold" pitchFamily="34" charset="0"/>
                <a:ea typeface="Source Serif Pro Semi Bold" pitchFamily="34" charset="-122"/>
                <a:cs typeface="Source Serif Pro Semi Bold" pitchFamily="34" charset="-120"/>
              </a:rPr>
              <a:t>Business Problem and Definition</a:t>
            </a:r>
            <a:endParaRPr lang="en-US" sz="3800" dirty="0"/>
          </a:p>
        </p:txBody>
      </p:sp>
      <p:sp>
        <p:nvSpPr>
          <p:cNvPr id="3" name="Text 1"/>
          <p:cNvSpPr/>
          <p:nvPr/>
        </p:nvSpPr>
        <p:spPr>
          <a:xfrm>
            <a:off x="724138" y="1999655"/>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Business Problem</a:t>
            </a:r>
            <a:endParaRPr lang="en-US" sz="1900" dirty="0"/>
          </a:p>
        </p:txBody>
      </p:sp>
      <p:sp>
        <p:nvSpPr>
          <p:cNvPr id="4" name="Text 2"/>
          <p:cNvSpPr/>
          <p:nvPr/>
        </p:nvSpPr>
        <p:spPr>
          <a:xfrm>
            <a:off x="724138" y="2510790"/>
            <a:ext cx="6338649" cy="1323975"/>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The goal is to </a:t>
            </a:r>
            <a:r>
              <a:rPr lang="en-US" sz="1600" b="1" kern="0" spc="-33" dirty="0">
                <a:solidFill>
                  <a:srgbClr val="272525"/>
                </a:solidFill>
                <a:latin typeface="Source Sans Pro" pitchFamily="34" charset="0"/>
                <a:ea typeface="Source Sans Pro" pitchFamily="34" charset="-122"/>
                <a:cs typeface="Source Sans Pro" pitchFamily="34" charset="-120"/>
              </a:rPr>
              <a:t>predict which hosts are likely to become superhosts and which current superhosts are at risk of losing their status</a:t>
            </a:r>
            <a:r>
              <a:rPr lang="en-US" sz="1600" kern="0" spc="-33" dirty="0">
                <a:solidFill>
                  <a:srgbClr val="272525"/>
                </a:solidFill>
                <a:latin typeface="Source Sans Pro" pitchFamily="34" charset="0"/>
                <a:ea typeface="Source Sans Pro" pitchFamily="34" charset="-122"/>
                <a:cs typeface="Source Sans Pro" pitchFamily="34" charset="-120"/>
              </a:rPr>
              <a:t>. This insight will allow targeted intervention, enabling proactive strategies to support hosts or address issues.</a:t>
            </a:r>
            <a:endParaRPr lang="en-US" sz="1600" dirty="0"/>
          </a:p>
        </p:txBody>
      </p:sp>
      <p:sp>
        <p:nvSpPr>
          <p:cNvPr id="5" name="Text 3"/>
          <p:cNvSpPr/>
          <p:nvPr/>
        </p:nvSpPr>
        <p:spPr>
          <a:xfrm>
            <a:off x="7575233" y="1999655"/>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Problem Definition</a:t>
            </a:r>
            <a:endParaRPr lang="en-US" sz="1900" dirty="0"/>
          </a:p>
        </p:txBody>
      </p:sp>
      <p:sp>
        <p:nvSpPr>
          <p:cNvPr id="6" name="Text 4"/>
          <p:cNvSpPr/>
          <p:nvPr/>
        </p:nvSpPr>
        <p:spPr>
          <a:xfrm>
            <a:off x="7575233" y="2510790"/>
            <a:ext cx="6338649" cy="330994"/>
          </a:xfrm>
          <a:prstGeom prst="rect">
            <a:avLst/>
          </a:prstGeom>
          <a:noFill/>
          <a:ln/>
        </p:spPr>
        <p:txBody>
          <a:bodyPr wrap="none" lIns="0" tIns="0" rIns="0" bIns="0" rtlCol="0" anchor="t"/>
          <a:lstStyle/>
          <a:p>
            <a:pPr marL="0" indent="0">
              <a:lnSpc>
                <a:spcPts val="2600"/>
              </a:lnSpc>
              <a:buNone/>
            </a:pPr>
            <a:r>
              <a:rPr lang="en-US" sz="1600" b="1" kern="0" spc="-33" dirty="0">
                <a:solidFill>
                  <a:srgbClr val="272525"/>
                </a:solidFill>
                <a:latin typeface="Source Sans Pro" pitchFamily="34" charset="0"/>
                <a:ea typeface="Source Sans Pro" pitchFamily="34" charset="-122"/>
                <a:cs typeface="Source Sans Pro" pitchFamily="34" charset="-120"/>
              </a:rPr>
              <a:t>1. Target Variable:</a:t>
            </a:r>
            <a:endParaRPr lang="en-US" sz="1600" dirty="0"/>
          </a:p>
        </p:txBody>
      </p:sp>
      <p:sp>
        <p:nvSpPr>
          <p:cNvPr id="7" name="Text 5"/>
          <p:cNvSpPr/>
          <p:nvPr/>
        </p:nvSpPr>
        <p:spPr>
          <a:xfrm>
            <a:off x="7575233" y="3027998"/>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kern="0" spc="-33" dirty="0">
                <a:solidFill>
                  <a:srgbClr val="272525"/>
                </a:solidFill>
                <a:latin typeface="Source Sans Pro" pitchFamily="34" charset="0"/>
                <a:ea typeface="Source Sans Pro" pitchFamily="34" charset="-122"/>
                <a:cs typeface="Source Sans Pro" pitchFamily="34" charset="-120"/>
              </a:rPr>
              <a:t>host_is_superhost_in_period:</a:t>
            </a:r>
            <a:endParaRPr lang="en-US" sz="1600" dirty="0"/>
          </a:p>
        </p:txBody>
      </p:sp>
      <p:sp>
        <p:nvSpPr>
          <p:cNvPr id="8" name="Text 6"/>
          <p:cNvSpPr/>
          <p:nvPr/>
        </p:nvSpPr>
        <p:spPr>
          <a:xfrm>
            <a:off x="7575233" y="3431381"/>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b="1" kern="0" spc="-33" dirty="0">
                <a:solidFill>
                  <a:srgbClr val="272525"/>
                </a:solidFill>
                <a:latin typeface="Source Sans Pro" pitchFamily="34" charset="0"/>
                <a:ea typeface="Source Sans Pro" pitchFamily="34" charset="-122"/>
                <a:cs typeface="Source Sans Pro" pitchFamily="34" charset="-120"/>
              </a:rPr>
              <a:t>1</a:t>
            </a:r>
            <a:r>
              <a:rPr lang="en-US" sz="1600" kern="0" spc="-33" dirty="0">
                <a:solidFill>
                  <a:srgbClr val="272525"/>
                </a:solidFill>
                <a:latin typeface="Source Sans Pro" pitchFamily="34" charset="0"/>
                <a:ea typeface="Source Sans Pro" pitchFamily="34" charset="-122"/>
                <a:cs typeface="Source Sans Pro" pitchFamily="34" charset="-120"/>
              </a:rPr>
              <a:t>: The host is a superhost during the period.</a:t>
            </a:r>
            <a:endParaRPr lang="en-US" sz="1600" dirty="0"/>
          </a:p>
        </p:txBody>
      </p:sp>
      <p:sp>
        <p:nvSpPr>
          <p:cNvPr id="9" name="Text 7"/>
          <p:cNvSpPr/>
          <p:nvPr/>
        </p:nvSpPr>
        <p:spPr>
          <a:xfrm>
            <a:off x="7575233" y="3834765"/>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b="1" kern="0" spc="-33" dirty="0">
                <a:solidFill>
                  <a:srgbClr val="272525"/>
                </a:solidFill>
                <a:latin typeface="Source Sans Pro" pitchFamily="34" charset="0"/>
                <a:ea typeface="Source Sans Pro" pitchFamily="34" charset="-122"/>
                <a:cs typeface="Source Sans Pro" pitchFamily="34" charset="-120"/>
              </a:rPr>
              <a:t>0</a:t>
            </a:r>
            <a:r>
              <a:rPr lang="en-US" sz="1600" kern="0" spc="-33" dirty="0">
                <a:solidFill>
                  <a:srgbClr val="272525"/>
                </a:solidFill>
                <a:latin typeface="Source Sans Pro" pitchFamily="34" charset="0"/>
                <a:ea typeface="Source Sans Pro" pitchFamily="34" charset="-122"/>
                <a:cs typeface="Source Sans Pro" pitchFamily="34" charset="-120"/>
              </a:rPr>
              <a:t>: The host is not a superhost during the period.</a:t>
            </a:r>
            <a:endParaRPr lang="en-US" sz="1600" dirty="0"/>
          </a:p>
        </p:txBody>
      </p:sp>
      <p:sp>
        <p:nvSpPr>
          <p:cNvPr id="10" name="Text 8"/>
          <p:cNvSpPr/>
          <p:nvPr/>
        </p:nvSpPr>
        <p:spPr>
          <a:xfrm>
            <a:off x="7575233" y="4351973"/>
            <a:ext cx="6338649" cy="330994"/>
          </a:xfrm>
          <a:prstGeom prst="rect">
            <a:avLst/>
          </a:prstGeom>
          <a:noFill/>
          <a:ln/>
        </p:spPr>
        <p:txBody>
          <a:bodyPr wrap="none" lIns="0" tIns="0" rIns="0" bIns="0" rtlCol="0" anchor="t"/>
          <a:lstStyle/>
          <a:p>
            <a:pPr marL="0" indent="0">
              <a:lnSpc>
                <a:spcPts val="2600"/>
              </a:lnSpc>
              <a:buNone/>
            </a:pPr>
            <a:r>
              <a:rPr lang="en-US" sz="1600" b="1" kern="0" spc="-33" dirty="0">
                <a:solidFill>
                  <a:srgbClr val="272525"/>
                </a:solidFill>
                <a:latin typeface="Source Sans Pro" pitchFamily="34" charset="0"/>
                <a:ea typeface="Source Sans Pro" pitchFamily="34" charset="-122"/>
                <a:cs typeface="Source Sans Pro" pitchFamily="34" charset="-120"/>
              </a:rPr>
              <a:t>2. Features:</a:t>
            </a:r>
            <a:endParaRPr lang="en-US" sz="1600" dirty="0"/>
          </a:p>
        </p:txBody>
      </p:sp>
      <p:sp>
        <p:nvSpPr>
          <p:cNvPr id="11" name="Text 9"/>
          <p:cNvSpPr/>
          <p:nvPr/>
        </p:nvSpPr>
        <p:spPr>
          <a:xfrm>
            <a:off x="7575233" y="4869180"/>
            <a:ext cx="6338649" cy="661988"/>
          </a:xfrm>
          <a:prstGeom prst="rect">
            <a:avLst/>
          </a:prstGeom>
          <a:noFill/>
          <a:ln/>
        </p:spPr>
        <p:txBody>
          <a:bodyPr wrap="square" lIns="0" tIns="0" rIns="0" bIns="0" rtlCol="0" anchor="t"/>
          <a:lstStyle/>
          <a:p>
            <a:pPr marL="342900" indent="-342900" algn="l">
              <a:lnSpc>
                <a:spcPts val="2600"/>
              </a:lnSpc>
              <a:buSzPct val="100000"/>
              <a:buChar char="•"/>
            </a:pPr>
            <a:r>
              <a:rPr lang="en-US" sz="1600" kern="0" spc="-33" dirty="0">
                <a:solidFill>
                  <a:srgbClr val="272525"/>
                </a:solidFill>
                <a:latin typeface="Source Sans Pro" pitchFamily="34" charset="0"/>
                <a:ea typeface="Source Sans Pro" pitchFamily="34" charset="-122"/>
                <a:cs typeface="Source Sans Pro" pitchFamily="34" charset="-120"/>
              </a:rPr>
              <a:t>Use historical and behavioral data (e.g., reviews, response rates, cancellations, booking patterns) to predict future outcomes.</a:t>
            </a:r>
            <a:endParaRPr lang="en-US" sz="1600" dirty="0"/>
          </a:p>
        </p:txBody>
      </p:sp>
      <p:sp>
        <p:nvSpPr>
          <p:cNvPr id="12" name="Shape 10"/>
          <p:cNvSpPr/>
          <p:nvPr/>
        </p:nvSpPr>
        <p:spPr>
          <a:xfrm>
            <a:off x="724138" y="5836325"/>
            <a:ext cx="6487716" cy="1519238"/>
          </a:xfrm>
          <a:prstGeom prst="roundRect">
            <a:avLst>
              <a:gd name="adj" fmla="val 5720"/>
            </a:avLst>
          </a:prstGeom>
          <a:solidFill>
            <a:srgbClr val="F0D4F7"/>
          </a:solidFill>
          <a:ln w="7620">
            <a:solidFill>
              <a:srgbClr val="D6BADD"/>
            </a:solidFill>
            <a:prstDash val="solid"/>
          </a:ln>
        </p:spPr>
        <p:txBody>
          <a:bodyPr/>
          <a:lstStyle/>
          <a:p>
            <a:endParaRPr lang="en-US"/>
          </a:p>
        </p:txBody>
      </p:sp>
      <p:sp>
        <p:nvSpPr>
          <p:cNvPr id="13" name="Text 11"/>
          <p:cNvSpPr/>
          <p:nvPr/>
        </p:nvSpPr>
        <p:spPr>
          <a:xfrm>
            <a:off x="938570" y="6050756"/>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Business Context</a:t>
            </a:r>
            <a:endParaRPr lang="en-US" sz="1900" dirty="0"/>
          </a:p>
        </p:txBody>
      </p:sp>
      <p:sp>
        <p:nvSpPr>
          <p:cNvPr id="14" name="Text 12"/>
          <p:cNvSpPr/>
          <p:nvPr/>
        </p:nvSpPr>
        <p:spPr>
          <a:xfrm>
            <a:off x="938570" y="6479143"/>
            <a:ext cx="6058853" cy="661988"/>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Superhost status is crucial for building trust and attracting more bookings.</a:t>
            </a:r>
            <a:endParaRPr lang="en-US" sz="1600" dirty="0"/>
          </a:p>
        </p:txBody>
      </p:sp>
      <p:sp>
        <p:nvSpPr>
          <p:cNvPr id="15" name="Shape 13"/>
          <p:cNvSpPr/>
          <p:nvPr/>
        </p:nvSpPr>
        <p:spPr>
          <a:xfrm>
            <a:off x="7418665" y="5836325"/>
            <a:ext cx="6487716" cy="1519238"/>
          </a:xfrm>
          <a:prstGeom prst="roundRect">
            <a:avLst>
              <a:gd name="adj" fmla="val 5720"/>
            </a:avLst>
          </a:prstGeom>
          <a:solidFill>
            <a:srgbClr val="F0D4F7"/>
          </a:solidFill>
          <a:ln w="7620">
            <a:solidFill>
              <a:srgbClr val="D6BADD"/>
            </a:solidFill>
            <a:prstDash val="solid"/>
          </a:ln>
        </p:spPr>
        <p:txBody>
          <a:bodyPr/>
          <a:lstStyle/>
          <a:p>
            <a:endParaRPr lang="en-US"/>
          </a:p>
        </p:txBody>
      </p:sp>
      <p:sp>
        <p:nvSpPr>
          <p:cNvPr id="16" name="Text 14"/>
          <p:cNvSpPr/>
          <p:nvPr/>
        </p:nvSpPr>
        <p:spPr>
          <a:xfrm>
            <a:off x="7633097" y="6050756"/>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Risk</a:t>
            </a:r>
            <a:endParaRPr lang="en-US" sz="1900" dirty="0"/>
          </a:p>
        </p:txBody>
      </p:sp>
      <p:sp>
        <p:nvSpPr>
          <p:cNvPr id="17" name="Text 15"/>
          <p:cNvSpPr/>
          <p:nvPr/>
        </p:nvSpPr>
        <p:spPr>
          <a:xfrm>
            <a:off x="7633097" y="6479143"/>
            <a:ext cx="6058853" cy="661988"/>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Misclassifying superhosts can result in missed opportunities for customer support or inaccurate recommendations.</a:t>
            </a:r>
            <a:endParaRPr lang="en-US" sz="1600" dirty="0"/>
          </a:p>
        </p:txBody>
      </p:sp>
      <p:pic>
        <p:nvPicPr>
          <p:cNvPr id="18" name="Picture 17" descr="A red rectangular sign with white text&#10;&#10;Description automatically generated">
            <a:extLst>
              <a:ext uri="{FF2B5EF4-FFF2-40B4-BE49-F238E27FC236}">
                <a16:creationId xmlns:a16="http://schemas.microsoft.com/office/drawing/2014/main" id="{31A958C7-6546-60DE-B522-DF7A68686BF2}"/>
              </a:ext>
            </a:extLst>
          </p:cNvPr>
          <p:cNvPicPr>
            <a:picLocks noChangeAspect="1"/>
          </p:cNvPicPr>
          <p:nvPr/>
        </p:nvPicPr>
        <p:blipFill>
          <a:blip r:embed="rId3"/>
          <a:stretch>
            <a:fillRect/>
          </a:stretch>
        </p:blipFill>
        <p:spPr>
          <a:xfrm>
            <a:off x="12908478" y="7742711"/>
            <a:ext cx="1721922" cy="472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0679" y="527923"/>
            <a:ext cx="7802642" cy="1127522"/>
          </a:xfrm>
          <a:prstGeom prst="rect">
            <a:avLst/>
          </a:prstGeom>
          <a:noFill/>
          <a:ln/>
        </p:spPr>
        <p:txBody>
          <a:bodyPr wrap="square" lIns="0" tIns="0" rIns="0" bIns="0" rtlCol="0" anchor="t"/>
          <a:lstStyle/>
          <a:p>
            <a:pPr marL="0" indent="0">
              <a:lnSpc>
                <a:spcPts val="4400"/>
              </a:lnSpc>
              <a:buNone/>
            </a:pPr>
            <a:r>
              <a:rPr lang="en-US" sz="3550" kern="0" spc="-71" dirty="0">
                <a:solidFill>
                  <a:srgbClr val="000000"/>
                </a:solidFill>
                <a:latin typeface="Source Serif Pro Semi Bold" pitchFamily="34" charset="0"/>
                <a:ea typeface="Source Serif Pro Semi Bold" pitchFamily="34" charset="-122"/>
                <a:cs typeface="Source Serif Pro Semi Bold" pitchFamily="34" charset="-120"/>
              </a:rPr>
              <a:t>Superhost Prediction Model: Goals and Deliverables</a:t>
            </a:r>
            <a:endParaRPr lang="en-US" sz="3550" dirty="0"/>
          </a:p>
        </p:txBody>
      </p:sp>
      <p:sp>
        <p:nvSpPr>
          <p:cNvPr id="4" name="Shape 1"/>
          <p:cNvSpPr/>
          <p:nvPr/>
        </p:nvSpPr>
        <p:spPr>
          <a:xfrm>
            <a:off x="670679" y="1942862"/>
            <a:ext cx="7802642" cy="1475542"/>
          </a:xfrm>
          <a:prstGeom prst="roundRect">
            <a:avLst>
              <a:gd name="adj" fmla="val 5455"/>
            </a:avLst>
          </a:prstGeom>
          <a:solidFill>
            <a:srgbClr val="F0D4F7"/>
          </a:solidFill>
          <a:ln w="7620">
            <a:solidFill>
              <a:srgbClr val="D6BADD"/>
            </a:solidFill>
            <a:prstDash val="solid"/>
          </a:ln>
        </p:spPr>
        <p:txBody>
          <a:bodyPr/>
          <a:lstStyle/>
          <a:p>
            <a:endParaRPr lang="en-US"/>
          </a:p>
        </p:txBody>
      </p:sp>
      <p:sp>
        <p:nvSpPr>
          <p:cNvPr id="5" name="Text 2"/>
          <p:cNvSpPr/>
          <p:nvPr/>
        </p:nvSpPr>
        <p:spPr>
          <a:xfrm>
            <a:off x="869871" y="2142053"/>
            <a:ext cx="2254687" cy="281821"/>
          </a:xfrm>
          <a:prstGeom prst="rect">
            <a:avLst/>
          </a:prstGeom>
          <a:noFill/>
          <a:ln/>
        </p:spPr>
        <p:txBody>
          <a:bodyPr wrap="none" lIns="0" tIns="0" rIns="0" bIns="0" rtlCol="0" anchor="t"/>
          <a:lstStyle/>
          <a:p>
            <a:pPr marL="0" indent="0">
              <a:lnSpc>
                <a:spcPts val="2200"/>
              </a:lnSpc>
              <a:buNone/>
            </a:pPr>
            <a:r>
              <a:rPr lang="en-US" sz="1750" kern="0" spc="-36" dirty="0">
                <a:solidFill>
                  <a:srgbClr val="272525"/>
                </a:solidFill>
                <a:latin typeface="Source Serif Pro Semi Bold" pitchFamily="34" charset="0"/>
                <a:ea typeface="Source Serif Pro Semi Bold" pitchFamily="34" charset="-122"/>
                <a:cs typeface="Source Serif Pro Semi Bold" pitchFamily="34" charset="-120"/>
              </a:rPr>
              <a:t>Goals</a:t>
            </a:r>
            <a:endParaRPr lang="en-US" sz="1750" dirty="0"/>
          </a:p>
        </p:txBody>
      </p:sp>
      <p:sp>
        <p:nvSpPr>
          <p:cNvPr id="6" name="Text 3"/>
          <p:cNvSpPr/>
          <p:nvPr/>
        </p:nvSpPr>
        <p:spPr>
          <a:xfrm>
            <a:off x="869871" y="2538770"/>
            <a:ext cx="7404259" cy="306705"/>
          </a:xfrm>
          <a:prstGeom prst="rect">
            <a:avLst/>
          </a:prstGeom>
          <a:noFill/>
          <a:ln/>
        </p:spPr>
        <p:txBody>
          <a:bodyPr wrap="none" lIns="0" tIns="0" rIns="0" bIns="0" rtlCol="0" anchor="t"/>
          <a:lstStyle/>
          <a:p>
            <a:pPr marL="342900" indent="-342900" algn="l">
              <a:lnSpc>
                <a:spcPts val="2400"/>
              </a:lnSpc>
              <a:buSzPct val="100000"/>
              <a:buChar char="•"/>
            </a:pPr>
            <a:r>
              <a:rPr lang="en-US" sz="1500" b="1" kern="0" spc="-30" dirty="0">
                <a:solidFill>
                  <a:srgbClr val="272525"/>
                </a:solidFill>
                <a:latin typeface="Source Sans Pro" pitchFamily="34" charset="0"/>
                <a:ea typeface="Source Sans Pro" pitchFamily="34" charset="-122"/>
                <a:cs typeface="Source Sans Pro" pitchFamily="34" charset="-120"/>
              </a:rPr>
              <a:t>Primary Goal:</a:t>
            </a:r>
            <a:r>
              <a:rPr lang="en-US" sz="1500" kern="0" spc="-30" dirty="0">
                <a:solidFill>
                  <a:srgbClr val="272525"/>
                </a:solidFill>
                <a:latin typeface="Source Sans Pro" pitchFamily="34" charset="0"/>
                <a:ea typeface="Source Sans Pro" pitchFamily="34" charset="-122"/>
                <a:cs typeface="Source Sans Pro" pitchFamily="34" charset="-120"/>
              </a:rPr>
              <a:t> Predict which hosts will achieve or retain superhost status.</a:t>
            </a:r>
            <a:endParaRPr lang="en-US" sz="1500" dirty="0"/>
          </a:p>
        </p:txBody>
      </p:sp>
      <p:sp>
        <p:nvSpPr>
          <p:cNvPr id="7" name="Text 4"/>
          <p:cNvSpPr/>
          <p:nvPr/>
        </p:nvSpPr>
        <p:spPr>
          <a:xfrm>
            <a:off x="869871" y="2912507"/>
            <a:ext cx="7404259" cy="306705"/>
          </a:xfrm>
          <a:prstGeom prst="rect">
            <a:avLst/>
          </a:prstGeom>
          <a:noFill/>
          <a:ln/>
        </p:spPr>
        <p:txBody>
          <a:bodyPr wrap="none" lIns="0" tIns="0" rIns="0" bIns="0" rtlCol="0" anchor="t"/>
          <a:lstStyle/>
          <a:p>
            <a:pPr marL="342900" indent="-342900" algn="l">
              <a:lnSpc>
                <a:spcPts val="2400"/>
              </a:lnSpc>
              <a:buSzPct val="100000"/>
              <a:buChar char="•"/>
            </a:pPr>
            <a:r>
              <a:rPr lang="en-US" sz="1500" b="1" kern="0" spc="-30" dirty="0">
                <a:solidFill>
                  <a:srgbClr val="272525"/>
                </a:solidFill>
                <a:latin typeface="Source Sans Pro" pitchFamily="34" charset="0"/>
                <a:ea typeface="Source Sans Pro" pitchFamily="34" charset="-122"/>
                <a:cs typeface="Source Sans Pro" pitchFamily="34" charset="-120"/>
              </a:rPr>
              <a:t>Secondary Goal:</a:t>
            </a:r>
            <a:r>
              <a:rPr lang="en-US" sz="1500" kern="0" spc="-30" dirty="0">
                <a:solidFill>
                  <a:srgbClr val="272525"/>
                </a:solidFill>
                <a:latin typeface="Source Sans Pro" pitchFamily="34" charset="0"/>
                <a:ea typeface="Source Sans Pro" pitchFamily="34" charset="-122"/>
                <a:cs typeface="Source Sans Pro" pitchFamily="34" charset="-120"/>
              </a:rPr>
              <a:t> Predict which current superhosts are at risk of losing their status.</a:t>
            </a:r>
            <a:endParaRPr lang="en-US" sz="1500" dirty="0"/>
          </a:p>
        </p:txBody>
      </p:sp>
      <p:sp>
        <p:nvSpPr>
          <p:cNvPr id="8" name="Shape 5"/>
          <p:cNvSpPr/>
          <p:nvPr/>
        </p:nvSpPr>
        <p:spPr>
          <a:xfrm>
            <a:off x="670679" y="3609975"/>
            <a:ext cx="7802642" cy="4091702"/>
          </a:xfrm>
          <a:prstGeom prst="roundRect">
            <a:avLst>
              <a:gd name="adj" fmla="val 1967"/>
            </a:avLst>
          </a:prstGeom>
          <a:solidFill>
            <a:srgbClr val="F0D4F7"/>
          </a:solidFill>
          <a:ln w="7620">
            <a:solidFill>
              <a:srgbClr val="D6BADD"/>
            </a:solidFill>
            <a:prstDash val="solid"/>
          </a:ln>
        </p:spPr>
        <p:txBody>
          <a:bodyPr/>
          <a:lstStyle/>
          <a:p>
            <a:endParaRPr lang="en-US"/>
          </a:p>
        </p:txBody>
      </p:sp>
      <p:sp>
        <p:nvSpPr>
          <p:cNvPr id="9" name="Text 6"/>
          <p:cNvSpPr/>
          <p:nvPr/>
        </p:nvSpPr>
        <p:spPr>
          <a:xfrm>
            <a:off x="869871" y="3809167"/>
            <a:ext cx="2254687" cy="281821"/>
          </a:xfrm>
          <a:prstGeom prst="rect">
            <a:avLst/>
          </a:prstGeom>
          <a:noFill/>
          <a:ln/>
        </p:spPr>
        <p:txBody>
          <a:bodyPr wrap="none" lIns="0" tIns="0" rIns="0" bIns="0" rtlCol="0" anchor="t"/>
          <a:lstStyle/>
          <a:p>
            <a:pPr marL="0" indent="0">
              <a:lnSpc>
                <a:spcPts val="2200"/>
              </a:lnSpc>
              <a:buNone/>
            </a:pPr>
            <a:r>
              <a:rPr lang="en-US" sz="1750" kern="0" spc="-36" dirty="0">
                <a:solidFill>
                  <a:srgbClr val="272525"/>
                </a:solidFill>
                <a:latin typeface="Source Serif Pro Semi Bold" pitchFamily="34" charset="0"/>
                <a:ea typeface="Source Serif Pro Semi Bold" pitchFamily="34" charset="-122"/>
                <a:cs typeface="Source Serif Pro Semi Bold" pitchFamily="34" charset="-120"/>
              </a:rPr>
              <a:t>Deliverables</a:t>
            </a:r>
            <a:endParaRPr lang="en-US" sz="1750" dirty="0"/>
          </a:p>
        </p:txBody>
      </p:sp>
      <p:sp>
        <p:nvSpPr>
          <p:cNvPr id="10" name="Text 7"/>
          <p:cNvSpPr/>
          <p:nvPr/>
        </p:nvSpPr>
        <p:spPr>
          <a:xfrm>
            <a:off x="869871" y="4205883"/>
            <a:ext cx="7404259" cy="306705"/>
          </a:xfrm>
          <a:prstGeom prst="rect">
            <a:avLst/>
          </a:prstGeom>
          <a:noFill/>
          <a:ln/>
        </p:spPr>
        <p:txBody>
          <a:bodyPr wrap="none" lIns="0" tIns="0" rIns="0" bIns="0" rtlCol="0" anchor="t"/>
          <a:lstStyle/>
          <a:p>
            <a:pPr marL="342900" indent="-342900" algn="l">
              <a:lnSpc>
                <a:spcPts val="2400"/>
              </a:lnSpc>
              <a:buSzPct val="100000"/>
              <a:buFont typeface="+mj-lt"/>
              <a:buAutoNum type="arabicPeriod"/>
            </a:pPr>
            <a:r>
              <a:rPr lang="en-US" sz="1500" kern="0" spc="-30" dirty="0">
                <a:solidFill>
                  <a:srgbClr val="272525"/>
                </a:solidFill>
                <a:latin typeface="Source Sans Pro" pitchFamily="34" charset="0"/>
                <a:ea typeface="Source Sans Pro" pitchFamily="34" charset="-122"/>
                <a:cs typeface="Source Sans Pro" pitchFamily="34" charset="-120"/>
              </a:rPr>
              <a:t>A trained predictive model that:</a:t>
            </a:r>
            <a:endParaRPr lang="en-US" sz="1500" dirty="0"/>
          </a:p>
        </p:txBody>
      </p:sp>
      <p:sp>
        <p:nvSpPr>
          <p:cNvPr id="11" name="Text 8"/>
          <p:cNvSpPr/>
          <p:nvPr/>
        </p:nvSpPr>
        <p:spPr>
          <a:xfrm>
            <a:off x="869871" y="4579620"/>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Flags hosts likely to become superhosts.</a:t>
            </a:r>
            <a:endParaRPr lang="en-US" sz="1500" dirty="0"/>
          </a:p>
        </p:txBody>
      </p:sp>
      <p:sp>
        <p:nvSpPr>
          <p:cNvPr id="12" name="Text 9"/>
          <p:cNvSpPr/>
          <p:nvPr/>
        </p:nvSpPr>
        <p:spPr>
          <a:xfrm>
            <a:off x="869871" y="4953357"/>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Identifies superhosts at risk of losing status.</a:t>
            </a:r>
            <a:endParaRPr lang="en-US" sz="1500" dirty="0"/>
          </a:p>
        </p:txBody>
      </p:sp>
      <p:sp>
        <p:nvSpPr>
          <p:cNvPr id="13" name="Text 10"/>
          <p:cNvSpPr/>
          <p:nvPr/>
        </p:nvSpPr>
        <p:spPr>
          <a:xfrm>
            <a:off x="869871" y="5327094"/>
            <a:ext cx="7404259" cy="306705"/>
          </a:xfrm>
          <a:prstGeom prst="rect">
            <a:avLst/>
          </a:prstGeom>
          <a:noFill/>
          <a:ln/>
        </p:spPr>
        <p:txBody>
          <a:bodyPr wrap="none" lIns="0" tIns="0" rIns="0" bIns="0" rtlCol="0" anchor="t"/>
          <a:lstStyle/>
          <a:p>
            <a:pPr marL="342900" indent="-342900" algn="l">
              <a:lnSpc>
                <a:spcPts val="2400"/>
              </a:lnSpc>
              <a:buSzPct val="100000"/>
              <a:buFont typeface="+mj-lt"/>
              <a:buAutoNum type="arabicPeriod" startAt="2"/>
            </a:pPr>
            <a:r>
              <a:rPr lang="en-US" sz="1500" kern="0" spc="-30" dirty="0">
                <a:solidFill>
                  <a:srgbClr val="272525"/>
                </a:solidFill>
                <a:latin typeface="Source Sans Pro" pitchFamily="34" charset="0"/>
                <a:ea typeface="Source Sans Pro" pitchFamily="34" charset="-122"/>
                <a:cs typeface="Source Sans Pro" pitchFamily="34" charset="-120"/>
              </a:rPr>
              <a:t>Key insights into factors influencing superhost predictions:</a:t>
            </a:r>
            <a:endParaRPr lang="en-US" sz="1500" dirty="0"/>
          </a:p>
        </p:txBody>
      </p:sp>
      <p:sp>
        <p:nvSpPr>
          <p:cNvPr id="14" name="Text 11"/>
          <p:cNvSpPr/>
          <p:nvPr/>
        </p:nvSpPr>
        <p:spPr>
          <a:xfrm>
            <a:off x="869871" y="5700832"/>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Behavioral trends (e.g., reviews, cancellations).</a:t>
            </a:r>
            <a:endParaRPr lang="en-US" sz="1500" dirty="0"/>
          </a:p>
        </p:txBody>
      </p:sp>
      <p:sp>
        <p:nvSpPr>
          <p:cNvPr id="15" name="Text 12"/>
          <p:cNvSpPr/>
          <p:nvPr/>
        </p:nvSpPr>
        <p:spPr>
          <a:xfrm>
            <a:off x="869871" y="6074569"/>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Operational metrics (e.g., response time, booking patterns).</a:t>
            </a:r>
            <a:endParaRPr lang="en-US" sz="1500" dirty="0"/>
          </a:p>
        </p:txBody>
      </p:sp>
      <p:sp>
        <p:nvSpPr>
          <p:cNvPr id="16" name="Text 13"/>
          <p:cNvSpPr/>
          <p:nvPr/>
        </p:nvSpPr>
        <p:spPr>
          <a:xfrm>
            <a:off x="869871" y="6448306"/>
            <a:ext cx="7404259" cy="306705"/>
          </a:xfrm>
          <a:prstGeom prst="rect">
            <a:avLst/>
          </a:prstGeom>
          <a:noFill/>
          <a:ln/>
        </p:spPr>
        <p:txBody>
          <a:bodyPr wrap="none" lIns="0" tIns="0" rIns="0" bIns="0" rtlCol="0" anchor="t"/>
          <a:lstStyle/>
          <a:p>
            <a:pPr marL="342900" indent="-342900" algn="l">
              <a:lnSpc>
                <a:spcPts val="2400"/>
              </a:lnSpc>
              <a:buSzPct val="100000"/>
              <a:buFont typeface="+mj-lt"/>
              <a:buAutoNum type="arabicPeriod" startAt="3"/>
            </a:pPr>
            <a:r>
              <a:rPr lang="en-US" sz="1500" kern="0" spc="-30" dirty="0">
                <a:solidFill>
                  <a:srgbClr val="272525"/>
                </a:solidFill>
                <a:latin typeface="Source Sans Pro" pitchFamily="34" charset="0"/>
                <a:ea typeface="Source Sans Pro" pitchFamily="34" charset="-122"/>
                <a:cs typeface="Source Sans Pro" pitchFamily="34" charset="-120"/>
              </a:rPr>
              <a:t>Recommendations for business strategies:</a:t>
            </a:r>
            <a:endParaRPr lang="en-US" sz="1500" dirty="0"/>
          </a:p>
        </p:txBody>
      </p:sp>
      <p:sp>
        <p:nvSpPr>
          <p:cNvPr id="17" name="Text 14"/>
          <p:cNvSpPr/>
          <p:nvPr/>
        </p:nvSpPr>
        <p:spPr>
          <a:xfrm>
            <a:off x="869871" y="6822043"/>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Support at-risk superhosts to maintain their status.</a:t>
            </a:r>
            <a:endParaRPr lang="en-US" sz="1500" dirty="0"/>
          </a:p>
        </p:txBody>
      </p:sp>
      <p:sp>
        <p:nvSpPr>
          <p:cNvPr id="18" name="Text 15"/>
          <p:cNvSpPr/>
          <p:nvPr/>
        </p:nvSpPr>
        <p:spPr>
          <a:xfrm>
            <a:off x="869871" y="7195780"/>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Guide hosts on improving their performance metrics to achieve superhost status.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757" y="567571"/>
            <a:ext cx="7071479" cy="606623"/>
          </a:xfrm>
          <a:prstGeom prst="rect">
            <a:avLst/>
          </a:prstGeom>
          <a:noFill/>
          <a:ln/>
        </p:spPr>
        <p:txBody>
          <a:bodyPr wrap="none" lIns="0" tIns="0" rIns="0" bIns="0" rtlCol="0" anchor="t"/>
          <a:lstStyle/>
          <a:p>
            <a:pPr marL="0" indent="0">
              <a:lnSpc>
                <a:spcPts val="4750"/>
              </a:lnSpc>
              <a:buNone/>
            </a:pPr>
            <a:r>
              <a:rPr lang="en-US" sz="3800" kern="0" spc="-76" dirty="0">
                <a:solidFill>
                  <a:srgbClr val="000000"/>
                </a:solidFill>
                <a:latin typeface="Source Serif Pro Semi Bold" pitchFamily="34" charset="0"/>
                <a:ea typeface="Source Serif Pro Semi Bold" pitchFamily="34" charset="-122"/>
                <a:cs typeface="Source Serif Pro Semi Bold" pitchFamily="34" charset="-120"/>
              </a:rPr>
              <a:t>City Selection &amp; Dataset Overview</a:t>
            </a:r>
            <a:endParaRPr lang="en-US" sz="3800" dirty="0"/>
          </a:p>
        </p:txBody>
      </p:sp>
      <p:sp>
        <p:nvSpPr>
          <p:cNvPr id="3" name="Text 1"/>
          <p:cNvSpPr/>
          <p:nvPr/>
        </p:nvSpPr>
        <p:spPr>
          <a:xfrm>
            <a:off x="721757" y="1689735"/>
            <a:ext cx="2717840" cy="303252"/>
          </a:xfrm>
          <a:prstGeom prst="rect">
            <a:avLst/>
          </a:prstGeom>
          <a:noFill/>
          <a:ln/>
        </p:spPr>
        <p:txBody>
          <a:bodyPr wrap="none" lIns="0" tIns="0" rIns="0" bIns="0" rtlCol="0" anchor="t"/>
          <a:lstStyle/>
          <a:p>
            <a:pPr marL="0" indent="0">
              <a:lnSpc>
                <a:spcPts val="2350"/>
              </a:lnSpc>
              <a:buNone/>
            </a:pPr>
            <a:r>
              <a:rPr lang="en-US" sz="2400" kern="0" spc="-38" dirty="0">
                <a:solidFill>
                  <a:srgbClr val="000000"/>
                </a:solidFill>
                <a:latin typeface="Source Serif Pro Semi Bold" pitchFamily="34" charset="0"/>
                <a:ea typeface="Source Serif Pro Semi Bold" pitchFamily="34" charset="-122"/>
                <a:cs typeface="Source Serif Pro Semi Bold" pitchFamily="34" charset="-120"/>
              </a:rPr>
              <a:t>Chicago: The Ideal Choice</a:t>
            </a:r>
            <a:endParaRPr lang="en-US" sz="2400" dirty="0"/>
          </a:p>
        </p:txBody>
      </p:sp>
      <p:sp>
        <p:nvSpPr>
          <p:cNvPr id="4" name="Text 2"/>
          <p:cNvSpPr/>
          <p:nvPr/>
        </p:nvSpPr>
        <p:spPr>
          <a:xfrm>
            <a:off x="721757" y="2199203"/>
            <a:ext cx="6341864" cy="65984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Chicago boasts the highest number of </a:t>
            </a:r>
            <a:r>
              <a:rPr lang="en-US" sz="1600" kern="0" spc="-32" dirty="0" err="1">
                <a:solidFill>
                  <a:srgbClr val="272525"/>
                </a:solidFill>
                <a:latin typeface="Source Sans Pro" pitchFamily="34" charset="0"/>
                <a:ea typeface="Source Sans Pro" pitchFamily="34" charset="-122"/>
                <a:cs typeface="Source Sans Pro" pitchFamily="34" charset="-120"/>
              </a:rPr>
              <a:t>superhosts</a:t>
            </a:r>
            <a:r>
              <a:rPr lang="en-US" sz="1600" kern="0" spc="-32" dirty="0">
                <a:solidFill>
                  <a:srgbClr val="272525"/>
                </a:solidFill>
                <a:latin typeface="Source Sans Pro" pitchFamily="34" charset="0"/>
                <a:ea typeface="Source Sans Pro" pitchFamily="34" charset="-122"/>
                <a:cs typeface="Source Sans Pro" pitchFamily="34" charset="-120"/>
              </a:rPr>
              <a:t> among analyzed cities, providing robust data for model training and insight derivation.</a:t>
            </a:r>
            <a:endParaRPr lang="en-US" sz="1600" dirty="0"/>
          </a:p>
        </p:txBody>
      </p:sp>
      <p:sp>
        <p:nvSpPr>
          <p:cNvPr id="5" name="Text 3"/>
          <p:cNvSpPr/>
          <p:nvPr/>
        </p:nvSpPr>
        <p:spPr>
          <a:xfrm>
            <a:off x="7574399" y="1689735"/>
            <a:ext cx="3028750" cy="509468"/>
          </a:xfrm>
          <a:prstGeom prst="rect">
            <a:avLst/>
          </a:prstGeom>
          <a:noFill/>
          <a:ln/>
        </p:spPr>
        <p:txBody>
          <a:bodyPr wrap="none" lIns="0" tIns="0" rIns="0" bIns="0" rtlCol="0" anchor="t"/>
          <a:lstStyle/>
          <a:p>
            <a:pPr marL="0" indent="0">
              <a:lnSpc>
                <a:spcPts val="2350"/>
              </a:lnSpc>
              <a:buNone/>
            </a:pPr>
            <a:r>
              <a:rPr lang="en-US" sz="2400" kern="0" spc="-38" dirty="0">
                <a:solidFill>
                  <a:srgbClr val="000000"/>
                </a:solidFill>
                <a:latin typeface="Source Serif Pro Semi Bold" pitchFamily="34" charset="0"/>
                <a:ea typeface="Source Serif Pro Semi Bold" pitchFamily="34" charset="-122"/>
                <a:cs typeface="Source Serif Pro Semi Bold" pitchFamily="34" charset="-120"/>
              </a:rPr>
              <a:t>Dataset Snapshot</a:t>
            </a:r>
            <a:endParaRPr lang="en-US" sz="2400" dirty="0"/>
          </a:p>
        </p:txBody>
      </p:sp>
      <p:pic>
        <p:nvPicPr>
          <p:cNvPr id="7" name="Image 0" descr="preencoded.png"/>
          <p:cNvPicPr>
            <a:picLocks noChangeAspect="1"/>
          </p:cNvPicPr>
          <p:nvPr/>
        </p:nvPicPr>
        <p:blipFill>
          <a:blip r:embed="rId3"/>
          <a:stretch>
            <a:fillRect/>
          </a:stretch>
        </p:blipFill>
        <p:spPr>
          <a:xfrm>
            <a:off x="507147" y="3276481"/>
            <a:ext cx="5864900" cy="4385548"/>
          </a:xfrm>
          <a:prstGeom prst="rect">
            <a:avLst/>
          </a:prstGeom>
        </p:spPr>
      </p:pic>
      <p:pic>
        <p:nvPicPr>
          <p:cNvPr id="12" name="Picture 11">
            <a:extLst>
              <a:ext uri="{FF2B5EF4-FFF2-40B4-BE49-F238E27FC236}">
                <a16:creationId xmlns:a16="http://schemas.microsoft.com/office/drawing/2014/main" id="{2BE269F3-9C2C-0A08-DC65-330A730F9A56}"/>
              </a:ext>
            </a:extLst>
          </p:cNvPr>
          <p:cNvPicPr>
            <a:picLocks noChangeAspect="1"/>
          </p:cNvPicPr>
          <p:nvPr/>
        </p:nvPicPr>
        <p:blipFill>
          <a:blip r:embed="rId4"/>
          <a:stretch>
            <a:fillRect/>
          </a:stretch>
        </p:blipFill>
        <p:spPr>
          <a:xfrm>
            <a:off x="6745843" y="6080868"/>
            <a:ext cx="7162800" cy="1320800"/>
          </a:xfrm>
          <a:prstGeom prst="rect">
            <a:avLst/>
          </a:prstGeom>
        </p:spPr>
      </p:pic>
      <p:graphicFrame>
        <p:nvGraphicFramePr>
          <p:cNvPr id="24" name="Diagram 23">
            <a:extLst>
              <a:ext uri="{FF2B5EF4-FFF2-40B4-BE49-F238E27FC236}">
                <a16:creationId xmlns:a16="http://schemas.microsoft.com/office/drawing/2014/main" id="{1DC529DA-D71E-117A-E94A-6139B74F8FC3}"/>
              </a:ext>
            </a:extLst>
          </p:cNvPr>
          <p:cNvGraphicFramePr/>
          <p:nvPr>
            <p:extLst>
              <p:ext uri="{D42A27DB-BD31-4B8C-83A1-F6EECF244321}">
                <p14:modId xmlns:p14="http://schemas.microsoft.com/office/powerpoint/2010/main" val="402374402"/>
              </p:ext>
            </p:extLst>
          </p:nvPr>
        </p:nvGraphicFramePr>
        <p:xfrm>
          <a:off x="6224364" y="2477805"/>
          <a:ext cx="7684279" cy="2812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descr="A red rectangular sign with white text&#10;&#10;Description automatically generated">
            <a:extLst>
              <a:ext uri="{FF2B5EF4-FFF2-40B4-BE49-F238E27FC236}">
                <a16:creationId xmlns:a16="http://schemas.microsoft.com/office/drawing/2014/main" id="{A562316F-50A8-78C8-0D55-5B26035E76B8}"/>
              </a:ext>
            </a:extLst>
          </p:cNvPr>
          <p:cNvPicPr>
            <a:picLocks noChangeAspect="1"/>
          </p:cNvPicPr>
          <p:nvPr/>
        </p:nvPicPr>
        <p:blipFill>
          <a:blip r:embed="rId10"/>
          <a:stretch>
            <a:fillRect/>
          </a:stretch>
        </p:blipFill>
        <p:spPr>
          <a:xfrm>
            <a:off x="12908478" y="7742711"/>
            <a:ext cx="1721922" cy="472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50267" y="519341"/>
            <a:ext cx="6396669" cy="1386126"/>
          </a:xfrm>
          <a:prstGeom prst="rect">
            <a:avLst/>
          </a:prstGeom>
          <a:noFill/>
          <a:ln/>
        </p:spPr>
        <p:txBody>
          <a:bodyPr wrap="square" lIns="0" tIns="0" rIns="0" bIns="0" rtlCol="0" anchor="t"/>
          <a:lstStyle/>
          <a:p>
            <a:pPr marL="0" indent="0">
              <a:lnSpc>
                <a:spcPts val="5450"/>
              </a:lnSpc>
              <a:buNone/>
            </a:pPr>
            <a:r>
              <a:rPr lang="en-US" sz="4350" kern="0" spc="-87" dirty="0">
                <a:solidFill>
                  <a:srgbClr val="000000"/>
                </a:solidFill>
                <a:latin typeface="Source Serif Pro Semi Bold" pitchFamily="34" charset="0"/>
                <a:ea typeface="Source Serif Pro Semi Bold" pitchFamily="34" charset="-122"/>
                <a:cs typeface="Source Serif Pro Semi Bold" pitchFamily="34" charset="-120"/>
              </a:rPr>
              <a:t>Descriptive Analysis: Superhosts vs. Regular Hosts</a:t>
            </a:r>
            <a:endParaRPr lang="en-US" sz="4350" dirty="0"/>
          </a:p>
        </p:txBody>
      </p:sp>
      <p:sp>
        <p:nvSpPr>
          <p:cNvPr id="4" name="Text 1"/>
          <p:cNvSpPr/>
          <p:nvPr/>
        </p:nvSpPr>
        <p:spPr>
          <a:xfrm>
            <a:off x="539251" y="2376716"/>
            <a:ext cx="2683623"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$130</a:t>
            </a:r>
            <a:endParaRPr lang="en-US" sz="6100" dirty="0"/>
          </a:p>
        </p:txBody>
      </p:sp>
      <p:sp>
        <p:nvSpPr>
          <p:cNvPr id="5" name="Text 2"/>
          <p:cNvSpPr/>
          <p:nvPr/>
        </p:nvSpPr>
        <p:spPr>
          <a:xfrm>
            <a:off x="750267" y="3448755"/>
            <a:ext cx="2073629"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Nightly Rate</a:t>
            </a:r>
            <a:endParaRPr lang="en-US" sz="2150" dirty="0"/>
          </a:p>
        </p:txBody>
      </p:sp>
      <p:sp>
        <p:nvSpPr>
          <p:cNvPr id="6" name="Text 3"/>
          <p:cNvSpPr/>
          <p:nvPr/>
        </p:nvSpPr>
        <p:spPr>
          <a:xfrm>
            <a:off x="656483" y="3936673"/>
            <a:ext cx="2566392" cy="376952"/>
          </a:xfrm>
          <a:prstGeom prst="rect">
            <a:avLst/>
          </a:prstGeom>
          <a:noFill/>
          <a:ln/>
        </p:spPr>
        <p:txBody>
          <a:bodyPr wrap="non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$90 for regular hosts</a:t>
            </a:r>
            <a:endParaRPr lang="en-US" sz="1850" dirty="0"/>
          </a:p>
        </p:txBody>
      </p:sp>
      <p:sp>
        <p:nvSpPr>
          <p:cNvPr id="7" name="Text 4"/>
          <p:cNvSpPr/>
          <p:nvPr/>
        </p:nvSpPr>
        <p:spPr>
          <a:xfrm>
            <a:off x="4463314" y="2376716"/>
            <a:ext cx="2683623"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80%</a:t>
            </a:r>
            <a:endParaRPr lang="en-US" sz="6100" dirty="0"/>
          </a:p>
        </p:txBody>
      </p:sp>
      <p:sp>
        <p:nvSpPr>
          <p:cNvPr id="8" name="Text 5"/>
          <p:cNvSpPr/>
          <p:nvPr/>
        </p:nvSpPr>
        <p:spPr>
          <a:xfrm>
            <a:off x="4548544" y="3448755"/>
            <a:ext cx="2423965"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Occupancy Rate</a:t>
            </a:r>
            <a:endParaRPr lang="en-US" sz="2150" dirty="0"/>
          </a:p>
        </p:txBody>
      </p:sp>
      <p:sp>
        <p:nvSpPr>
          <p:cNvPr id="9" name="Text 6"/>
          <p:cNvSpPr/>
          <p:nvPr/>
        </p:nvSpPr>
        <p:spPr>
          <a:xfrm>
            <a:off x="4548544" y="3936673"/>
            <a:ext cx="2598393" cy="376952"/>
          </a:xfrm>
          <a:prstGeom prst="rect">
            <a:avLst/>
          </a:prstGeom>
          <a:noFill/>
          <a:ln/>
        </p:spPr>
        <p:txBody>
          <a:bodyPr wrap="non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65% for regular hosts</a:t>
            </a:r>
            <a:endParaRPr lang="en-US" sz="1850" dirty="0"/>
          </a:p>
        </p:txBody>
      </p:sp>
      <p:sp>
        <p:nvSpPr>
          <p:cNvPr id="10" name="Text 7"/>
          <p:cNvSpPr/>
          <p:nvPr/>
        </p:nvSpPr>
        <p:spPr>
          <a:xfrm>
            <a:off x="539251" y="5138371"/>
            <a:ext cx="2683624"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$18K</a:t>
            </a:r>
            <a:endParaRPr lang="en-US" sz="6100" dirty="0"/>
          </a:p>
        </p:txBody>
      </p:sp>
      <p:sp>
        <p:nvSpPr>
          <p:cNvPr id="11" name="Text 8"/>
          <p:cNvSpPr/>
          <p:nvPr/>
        </p:nvSpPr>
        <p:spPr>
          <a:xfrm>
            <a:off x="417927" y="6210410"/>
            <a:ext cx="2683624"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Average Revenue</a:t>
            </a:r>
            <a:endParaRPr lang="en-US" sz="2150" dirty="0"/>
          </a:p>
        </p:txBody>
      </p:sp>
      <p:sp>
        <p:nvSpPr>
          <p:cNvPr id="12" name="Text 9"/>
          <p:cNvSpPr/>
          <p:nvPr/>
        </p:nvSpPr>
        <p:spPr>
          <a:xfrm>
            <a:off x="539249" y="6698328"/>
            <a:ext cx="2683625" cy="376952"/>
          </a:xfrm>
          <a:prstGeom prst="rect">
            <a:avLst/>
          </a:prstGeom>
          <a:noFill/>
          <a:ln/>
        </p:spPr>
        <p:txBody>
          <a:bodyPr wrap="non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$12K for regular hosts</a:t>
            </a:r>
            <a:endParaRPr lang="en-US" sz="1850" dirty="0"/>
          </a:p>
        </p:txBody>
      </p:sp>
      <p:sp>
        <p:nvSpPr>
          <p:cNvPr id="13" name="Text 10"/>
          <p:cNvSpPr/>
          <p:nvPr/>
        </p:nvSpPr>
        <p:spPr>
          <a:xfrm>
            <a:off x="4463314" y="5138371"/>
            <a:ext cx="2683623"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180</a:t>
            </a:r>
            <a:endParaRPr lang="en-US" sz="6100" dirty="0"/>
          </a:p>
        </p:txBody>
      </p:sp>
      <p:sp>
        <p:nvSpPr>
          <p:cNvPr id="14" name="Text 11"/>
          <p:cNvSpPr/>
          <p:nvPr/>
        </p:nvSpPr>
        <p:spPr>
          <a:xfrm>
            <a:off x="4876790" y="6210410"/>
            <a:ext cx="1945343"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Booking Days</a:t>
            </a:r>
            <a:endParaRPr lang="en-US" sz="2150" dirty="0"/>
          </a:p>
        </p:txBody>
      </p:sp>
      <p:sp>
        <p:nvSpPr>
          <p:cNvPr id="15" name="Text 12"/>
          <p:cNvSpPr/>
          <p:nvPr/>
        </p:nvSpPr>
        <p:spPr>
          <a:xfrm>
            <a:off x="4548544" y="6698328"/>
            <a:ext cx="2598393" cy="753904"/>
          </a:xfrm>
          <a:prstGeom prst="rect">
            <a:avLst/>
          </a:prstGeom>
          <a:noFill/>
          <a:ln/>
        </p:spPr>
        <p:txBody>
          <a:bodyPr wrap="squar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120 days for regular hosts</a:t>
            </a:r>
            <a:endParaRPr lang="en-US" sz="1850" dirty="0"/>
          </a:p>
        </p:txBody>
      </p:sp>
      <p:pic>
        <p:nvPicPr>
          <p:cNvPr id="16" name="Picture 15" descr="A screenshot of a data&#10;&#10;Description automatically generated">
            <a:extLst>
              <a:ext uri="{FF2B5EF4-FFF2-40B4-BE49-F238E27FC236}">
                <a16:creationId xmlns:a16="http://schemas.microsoft.com/office/drawing/2014/main" id="{B8BAFDB0-7D1B-DAE6-B8EC-26CEC7D2B19F}"/>
              </a:ext>
            </a:extLst>
          </p:cNvPr>
          <p:cNvPicPr>
            <a:picLocks noChangeAspect="1"/>
          </p:cNvPicPr>
          <p:nvPr/>
        </p:nvPicPr>
        <p:blipFill>
          <a:blip r:embed="rId3"/>
          <a:stretch>
            <a:fillRect/>
          </a:stretch>
        </p:blipFill>
        <p:spPr>
          <a:xfrm>
            <a:off x="7948256" y="401196"/>
            <a:ext cx="5931877" cy="339415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4B6231FE-7244-AFBD-6055-3738F20E8DE1}"/>
              </a:ext>
            </a:extLst>
          </p:cNvPr>
          <p:cNvPicPr>
            <a:picLocks noChangeAspect="1"/>
          </p:cNvPicPr>
          <p:nvPr/>
        </p:nvPicPr>
        <p:blipFill>
          <a:blip r:embed="rId4"/>
          <a:stretch>
            <a:fillRect/>
          </a:stretch>
        </p:blipFill>
        <p:spPr>
          <a:xfrm>
            <a:off x="7959442" y="4125149"/>
            <a:ext cx="6014475" cy="3341077"/>
          </a:xfrm>
          <a:prstGeom prst="rect">
            <a:avLst/>
          </a:prstGeom>
        </p:spPr>
      </p:pic>
      <p:pic>
        <p:nvPicPr>
          <p:cNvPr id="2" name="Picture 1" descr="A red rectangular sign with white text&#10;&#10;Description automatically generated">
            <a:extLst>
              <a:ext uri="{FF2B5EF4-FFF2-40B4-BE49-F238E27FC236}">
                <a16:creationId xmlns:a16="http://schemas.microsoft.com/office/drawing/2014/main" id="{01723BA7-4AF2-6531-D81B-215DBF977C18}"/>
              </a:ext>
            </a:extLst>
          </p:cNvPr>
          <p:cNvPicPr>
            <a:picLocks noChangeAspect="1"/>
          </p:cNvPicPr>
          <p:nvPr/>
        </p:nvPicPr>
        <p:blipFill>
          <a:blip r:embed="rId5"/>
          <a:stretch>
            <a:fillRect/>
          </a:stretch>
        </p:blipFill>
        <p:spPr>
          <a:xfrm>
            <a:off x="12908478" y="7742711"/>
            <a:ext cx="1721922" cy="472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45344" y="322219"/>
            <a:ext cx="11241148" cy="704017"/>
          </a:xfrm>
          <a:prstGeom prst="rect">
            <a:avLst/>
          </a:prstGeom>
          <a:noFill/>
          <a:ln/>
        </p:spPr>
        <p:txBody>
          <a:bodyPr wrap="none" lIns="0" tIns="0" rIns="0" bIns="0" rtlCol="0" anchor="t"/>
          <a:lstStyle/>
          <a:p>
            <a:pPr marL="0" indent="0">
              <a:lnSpc>
                <a:spcPts val="5450"/>
              </a:lnSpc>
              <a:buNone/>
            </a:pPr>
            <a:r>
              <a:rPr lang="en-US" sz="4400" kern="0" spc="-87" dirty="0">
                <a:solidFill>
                  <a:srgbClr val="000000"/>
                </a:solidFill>
                <a:latin typeface="Source Serif Pro Semi Bold" pitchFamily="34" charset="0"/>
                <a:ea typeface="Source Serif Pro Semi Bold" pitchFamily="34" charset="-122"/>
                <a:cs typeface="Source Serif Pro Semi Bold" pitchFamily="34" charset="-120"/>
              </a:rPr>
              <a:t>Descriptive Analysis: Superhosts vs. Regular Hosts</a:t>
            </a:r>
            <a:endParaRPr lang="en-US" sz="4400" dirty="0"/>
          </a:p>
        </p:txBody>
      </p:sp>
      <p:pic>
        <p:nvPicPr>
          <p:cNvPr id="7" name="Picture 6" descr="A graph with a blue and pink bar chart&#10;&#10;Description automatically generated with medium confidence">
            <a:extLst>
              <a:ext uri="{FF2B5EF4-FFF2-40B4-BE49-F238E27FC236}">
                <a16:creationId xmlns:a16="http://schemas.microsoft.com/office/drawing/2014/main" id="{B89E2443-DB4E-E251-32A3-E5C7BFFFE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45344" y="1136357"/>
            <a:ext cx="5834651" cy="3486204"/>
          </a:xfrm>
          <a:prstGeom prst="rect">
            <a:avLst/>
          </a:prstGeom>
          <a:noFill/>
        </p:spPr>
      </p:pic>
      <p:pic>
        <p:nvPicPr>
          <p:cNvPr id="8" name="Picture 7" descr="A graph of blue and orange dots&#10;&#10;Description automatically generated">
            <a:extLst>
              <a:ext uri="{FF2B5EF4-FFF2-40B4-BE49-F238E27FC236}">
                <a16:creationId xmlns:a16="http://schemas.microsoft.com/office/drawing/2014/main" id="{90B36FC2-C1A6-6E1A-0FF6-0F3BABAB3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70514" y="1026236"/>
            <a:ext cx="5242411" cy="3486204"/>
          </a:xfrm>
          <a:prstGeom prst="rect">
            <a:avLst/>
          </a:prstGeom>
          <a:noFill/>
        </p:spPr>
      </p:pic>
      <p:pic>
        <p:nvPicPr>
          <p:cNvPr id="9" name="Picture 8" descr="A graph with blue and yellow dots&#10;&#10;Description automatically generated">
            <a:extLst>
              <a:ext uri="{FF2B5EF4-FFF2-40B4-BE49-F238E27FC236}">
                <a16:creationId xmlns:a16="http://schemas.microsoft.com/office/drawing/2014/main" id="{C6A178FA-341D-A0BE-C434-F6D4EE38A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990558" y="4732682"/>
            <a:ext cx="5544221" cy="3312672"/>
          </a:xfrm>
          <a:prstGeom prst="rect">
            <a:avLst/>
          </a:prstGeom>
          <a:noFill/>
        </p:spPr>
      </p:pic>
      <p:pic>
        <p:nvPicPr>
          <p:cNvPr id="10" name="Picture 9" descr="A graph with blue and orange lines&#10;&#10;Description automatically generated">
            <a:extLst>
              <a:ext uri="{FF2B5EF4-FFF2-40B4-BE49-F238E27FC236}">
                <a16:creationId xmlns:a16="http://schemas.microsoft.com/office/drawing/2014/main" id="{74D4AD20-3F4E-4250-F95B-6052EC4F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7570514" y="4622561"/>
            <a:ext cx="5521120" cy="3312672"/>
          </a:xfrm>
          <a:prstGeom prst="rect">
            <a:avLst/>
          </a:prstGeom>
          <a:noFill/>
        </p:spPr>
      </p:pic>
      <p:pic>
        <p:nvPicPr>
          <p:cNvPr id="3" name="Picture 2" descr="A red rectangular sign with white text&#10;&#10;Description automatically generated">
            <a:extLst>
              <a:ext uri="{FF2B5EF4-FFF2-40B4-BE49-F238E27FC236}">
                <a16:creationId xmlns:a16="http://schemas.microsoft.com/office/drawing/2014/main" id="{4ACFED48-AA60-7A95-439C-13957833F70A}"/>
              </a:ext>
            </a:extLst>
          </p:cNvPr>
          <p:cNvPicPr>
            <a:picLocks noChangeAspect="1"/>
          </p:cNvPicPr>
          <p:nvPr/>
        </p:nvPicPr>
        <p:blipFill>
          <a:blip r:embed="rId7"/>
          <a:stretch>
            <a:fillRect/>
          </a:stretch>
        </p:blipFill>
        <p:spPr>
          <a:xfrm>
            <a:off x="12908478" y="7742711"/>
            <a:ext cx="1721922" cy="472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80693" y="614720"/>
            <a:ext cx="9183922" cy="1312069"/>
          </a:xfrm>
          <a:prstGeom prst="rect">
            <a:avLst/>
          </a:prstGeom>
          <a:noFill/>
          <a:ln/>
        </p:spPr>
        <p:txBody>
          <a:bodyPr wrap="square" lIns="0" tIns="0" rIns="0" bIns="0" rtlCol="0" anchor="t"/>
          <a:lstStyle/>
          <a:p>
            <a:pPr marL="0" indent="0">
              <a:lnSpc>
                <a:spcPts val="5150"/>
              </a:lnSpc>
              <a:buNone/>
            </a:pPr>
            <a:r>
              <a:rPr lang="en-US" sz="4100" kern="0" spc="-83" dirty="0">
                <a:solidFill>
                  <a:srgbClr val="000000"/>
                </a:solidFill>
                <a:latin typeface="Source Serif Pro Semi Bold" pitchFamily="34" charset="0"/>
                <a:ea typeface="Source Serif Pro Semi Bold" pitchFamily="34" charset="-122"/>
                <a:cs typeface="Source Serif Pro Semi Bold" pitchFamily="34" charset="-120"/>
              </a:rPr>
              <a:t>Data Preprocessing: Correlation Analysis</a:t>
            </a:r>
            <a:endParaRPr lang="en-US" sz="4100" dirty="0"/>
          </a:p>
        </p:txBody>
      </p:sp>
      <p:pic>
        <p:nvPicPr>
          <p:cNvPr id="4" name="Image 1" descr="preencoded.png"/>
          <p:cNvPicPr>
            <a:picLocks noChangeAspect="1"/>
          </p:cNvPicPr>
          <p:nvPr/>
        </p:nvPicPr>
        <p:blipFill>
          <a:blip r:embed="rId3"/>
          <a:stretch>
            <a:fillRect/>
          </a:stretch>
        </p:blipFill>
        <p:spPr>
          <a:xfrm>
            <a:off x="780693" y="2261354"/>
            <a:ext cx="1115258" cy="1784509"/>
          </a:xfrm>
          <a:prstGeom prst="rect">
            <a:avLst/>
          </a:prstGeom>
        </p:spPr>
      </p:pic>
      <p:sp>
        <p:nvSpPr>
          <p:cNvPr id="5" name="Text 1"/>
          <p:cNvSpPr/>
          <p:nvPr/>
        </p:nvSpPr>
        <p:spPr>
          <a:xfrm>
            <a:off x="2230517" y="2484358"/>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Initial Dataset</a:t>
            </a:r>
            <a:endParaRPr lang="en-US" sz="2050" dirty="0"/>
          </a:p>
        </p:txBody>
      </p:sp>
      <p:sp>
        <p:nvSpPr>
          <p:cNvPr id="6" name="Text 2"/>
          <p:cNvSpPr/>
          <p:nvPr/>
        </p:nvSpPr>
        <p:spPr>
          <a:xfrm>
            <a:off x="2230517" y="2946202"/>
            <a:ext cx="4873668" cy="356949"/>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Started with 111 features in the original dataset.</a:t>
            </a:r>
            <a:endParaRPr lang="en-US" sz="1750" dirty="0"/>
          </a:p>
        </p:txBody>
      </p:sp>
      <p:pic>
        <p:nvPicPr>
          <p:cNvPr id="7" name="Image 2" descr="preencoded.png"/>
          <p:cNvPicPr>
            <a:picLocks noChangeAspect="1"/>
          </p:cNvPicPr>
          <p:nvPr/>
        </p:nvPicPr>
        <p:blipFill>
          <a:blip r:embed="rId4"/>
          <a:stretch>
            <a:fillRect/>
          </a:stretch>
        </p:blipFill>
        <p:spPr>
          <a:xfrm>
            <a:off x="780693" y="4045863"/>
            <a:ext cx="1115258" cy="1784509"/>
          </a:xfrm>
          <a:prstGeom prst="rect">
            <a:avLst/>
          </a:prstGeom>
        </p:spPr>
      </p:pic>
      <p:sp>
        <p:nvSpPr>
          <p:cNvPr id="8" name="Text 3"/>
          <p:cNvSpPr/>
          <p:nvPr/>
        </p:nvSpPr>
        <p:spPr>
          <a:xfrm>
            <a:off x="2230517" y="4268867"/>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Correlation Analysis</a:t>
            </a:r>
            <a:endParaRPr lang="en-US" sz="2050" dirty="0"/>
          </a:p>
        </p:txBody>
      </p:sp>
      <p:sp>
        <p:nvSpPr>
          <p:cNvPr id="9" name="Text 4"/>
          <p:cNvSpPr/>
          <p:nvPr/>
        </p:nvSpPr>
        <p:spPr>
          <a:xfrm>
            <a:off x="2230517" y="4730710"/>
            <a:ext cx="4568868" cy="713899"/>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Identified and removed highly correlated features to avoid redundancy.</a:t>
            </a:r>
            <a:endParaRPr lang="en-US" sz="1750" dirty="0"/>
          </a:p>
        </p:txBody>
      </p:sp>
      <p:pic>
        <p:nvPicPr>
          <p:cNvPr id="10" name="Image 3" descr="preencoded.png"/>
          <p:cNvPicPr>
            <a:picLocks noChangeAspect="1"/>
          </p:cNvPicPr>
          <p:nvPr/>
        </p:nvPicPr>
        <p:blipFill>
          <a:blip r:embed="rId5"/>
          <a:stretch>
            <a:fillRect/>
          </a:stretch>
        </p:blipFill>
        <p:spPr>
          <a:xfrm>
            <a:off x="780693" y="5830372"/>
            <a:ext cx="1115258" cy="1784509"/>
          </a:xfrm>
          <a:prstGeom prst="rect">
            <a:avLst/>
          </a:prstGeom>
        </p:spPr>
      </p:pic>
      <p:sp>
        <p:nvSpPr>
          <p:cNvPr id="11" name="Text 5"/>
          <p:cNvSpPr/>
          <p:nvPr/>
        </p:nvSpPr>
        <p:spPr>
          <a:xfrm>
            <a:off x="2230517" y="6053376"/>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Final Dataset</a:t>
            </a:r>
            <a:endParaRPr lang="en-US" sz="2050" dirty="0"/>
          </a:p>
        </p:txBody>
      </p:sp>
      <p:sp>
        <p:nvSpPr>
          <p:cNvPr id="12" name="Text 6"/>
          <p:cNvSpPr/>
          <p:nvPr/>
        </p:nvSpPr>
        <p:spPr>
          <a:xfrm>
            <a:off x="2230517" y="6515219"/>
            <a:ext cx="4369575" cy="713899"/>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Reduced to 83 columns after removing </a:t>
            </a:r>
          </a:p>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correlated features.</a:t>
            </a:r>
            <a:endParaRPr lang="en-US" sz="1750" dirty="0"/>
          </a:p>
        </p:txBody>
      </p:sp>
      <p:pic>
        <p:nvPicPr>
          <p:cNvPr id="13" name="Picture 12" descr="A grid of text and a red line&#10;&#10;Description automatically generated with medium confidence">
            <a:extLst>
              <a:ext uri="{FF2B5EF4-FFF2-40B4-BE49-F238E27FC236}">
                <a16:creationId xmlns:a16="http://schemas.microsoft.com/office/drawing/2014/main" id="{A16A6D2A-37FB-A11A-4C0C-887C5ABB4B8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70432" y="1752774"/>
            <a:ext cx="7814412" cy="5862106"/>
          </a:xfrm>
          <a:prstGeom prst="rect">
            <a:avLst/>
          </a:prstGeom>
          <a:noFill/>
          <a:ln>
            <a:noFill/>
          </a:ln>
        </p:spPr>
      </p:pic>
      <p:pic>
        <p:nvPicPr>
          <p:cNvPr id="2" name="Picture 1" descr="A red rectangular sign with white text&#10;&#10;Description automatically generated">
            <a:extLst>
              <a:ext uri="{FF2B5EF4-FFF2-40B4-BE49-F238E27FC236}">
                <a16:creationId xmlns:a16="http://schemas.microsoft.com/office/drawing/2014/main" id="{2C266259-931A-9E9F-9BFF-DDA861DEFD30}"/>
              </a:ext>
            </a:extLst>
          </p:cNvPr>
          <p:cNvPicPr>
            <a:picLocks noChangeAspect="1"/>
          </p:cNvPicPr>
          <p:nvPr/>
        </p:nvPicPr>
        <p:blipFill>
          <a:blip r:embed="rId7"/>
          <a:stretch>
            <a:fillRect/>
          </a:stretch>
        </p:blipFill>
        <p:spPr>
          <a:xfrm>
            <a:off x="12908478" y="7742711"/>
            <a:ext cx="1721922" cy="472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394</TotalTime>
  <Words>2201</Words>
  <Application>Microsoft Macintosh PowerPoint</Application>
  <PresentationFormat>Custom</PresentationFormat>
  <Paragraphs>291</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Source Sans Pro</vt:lpstr>
      <vt:lpstr>Source Serif Pro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Shashank Sridhar</cp:lastModifiedBy>
  <cp:revision>17</cp:revision>
  <dcterms:created xsi:type="dcterms:W3CDTF">2024-12-08T15:54:12Z</dcterms:created>
  <dcterms:modified xsi:type="dcterms:W3CDTF">2024-12-09T01:00:49Z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2024-12-08T16:02:11Z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f5e8737e-c97e-49cd-9dd0-3dae0084ad8c</vt:lpwstr>
  </property>
  <property fmtid="{D5CDD505-2E9C-101B-9397-08002B2CF9AE}" pid="8" name="MSIP_Label_56665055-977f-4acd-9884-1bec8e5ad200_ContentBits">
    <vt:lpwstr>3</vt:lpwstr>
  </property>
  <property fmtid="{D5CDD505-2E9C-101B-9397-08002B2CF9AE}" pid="9" name="ClassificationContentMarkingFooterLocations">
    <vt:lpwstr>Office Theme:5</vt:lpwstr>
  </property>
  <property fmtid="{D5CDD505-2E9C-101B-9397-08002B2CF9AE}" pid="10" name="ClassificationContentMarkingFooterText">
    <vt:lpwstr>Confidential - Oracle Restricted</vt:lpwstr>
  </property>
  <property fmtid="{D5CDD505-2E9C-101B-9397-08002B2CF9AE}" pid="11" name="ClassificationContentMarkingHeaderLocations">
    <vt:lpwstr>Office Theme:4</vt:lpwstr>
  </property>
  <property fmtid="{D5CDD505-2E9C-101B-9397-08002B2CF9AE}" pid="12" name="ClassificationContentMarkingHeaderText">
    <vt:lpwstr>Confidential - Oracle Restricted</vt:lpwstr>
  </property>
  <property fmtid="{D5CDD505-2E9C-101B-9397-08002B2CF9AE}" pid="13" name="MSIP_Label_4044bd30-2ed7-4c9d-9d12-46200872a97b_Enabled">
    <vt:lpwstr>true</vt:lpwstr>
  </property>
  <property fmtid="{D5CDD505-2E9C-101B-9397-08002B2CF9AE}" pid="14" name="MSIP_Label_4044bd30-2ed7-4c9d-9d12-46200872a97b_SetDate">
    <vt:lpwstr>2024-12-09T01:00:45Z</vt:lpwstr>
  </property>
  <property fmtid="{D5CDD505-2E9C-101B-9397-08002B2CF9AE}" pid="15" name="MSIP_Label_4044bd30-2ed7-4c9d-9d12-46200872a97b_Method">
    <vt:lpwstr>Standard</vt:lpwstr>
  </property>
  <property fmtid="{D5CDD505-2E9C-101B-9397-08002B2CF9AE}" pid="16" name="MSIP_Label_4044bd30-2ed7-4c9d-9d12-46200872a97b_Name">
    <vt:lpwstr>defa4170-0d19-0005-0004-bc88714345d2</vt:lpwstr>
  </property>
  <property fmtid="{D5CDD505-2E9C-101B-9397-08002B2CF9AE}" pid="17" name="MSIP_Label_4044bd30-2ed7-4c9d-9d12-46200872a97b_SiteId">
    <vt:lpwstr>4130bd39-7c53-419c-b1e5-8758d6d63f21</vt:lpwstr>
  </property>
  <property fmtid="{D5CDD505-2E9C-101B-9397-08002B2CF9AE}" pid="18" name="MSIP_Label_4044bd30-2ed7-4c9d-9d12-46200872a97b_ActionId">
    <vt:lpwstr>960664dd-b458-4d45-906f-b7d0e1d63e01</vt:lpwstr>
  </property>
  <property fmtid="{D5CDD505-2E9C-101B-9397-08002B2CF9AE}" pid="19" name="MSIP_Label_4044bd30-2ed7-4c9d-9d12-46200872a97b_ContentBits">
    <vt:lpwstr>0</vt:lpwstr>
  </property>
</Properties>
</file>